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7.xml" ContentType="application/vnd.openxmlformats-officedocument.presentationml.notesSlide+xml"/>
  <Override PartName="/ppt/tags/tag50.xml" ContentType="application/vnd.openxmlformats-officedocument.presentationml.tags+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handoutMasterIdLst>
    <p:handoutMasterId r:id="rId69"/>
  </p:handoutMasterIdLst>
  <p:sldIdLst>
    <p:sldId id="256" r:id="rId2"/>
    <p:sldId id="591" r:id="rId3"/>
    <p:sldId id="599" r:id="rId4"/>
    <p:sldId id="600" r:id="rId5"/>
    <p:sldId id="601" r:id="rId6"/>
    <p:sldId id="566" r:id="rId7"/>
    <p:sldId id="500" r:id="rId8"/>
    <p:sldId id="568" r:id="rId9"/>
    <p:sldId id="501" r:id="rId10"/>
    <p:sldId id="502" r:id="rId11"/>
    <p:sldId id="503" r:id="rId12"/>
    <p:sldId id="404" r:id="rId13"/>
    <p:sldId id="570" r:id="rId14"/>
    <p:sldId id="571" r:id="rId15"/>
    <p:sldId id="572" r:id="rId16"/>
    <p:sldId id="576" r:id="rId17"/>
    <p:sldId id="575" r:id="rId18"/>
    <p:sldId id="545" r:id="rId19"/>
    <p:sldId id="489" r:id="rId20"/>
    <p:sldId id="464" r:id="rId21"/>
    <p:sldId id="465" r:id="rId22"/>
    <p:sldId id="538" r:id="rId23"/>
    <p:sldId id="472" r:id="rId24"/>
    <p:sldId id="553" r:id="rId25"/>
    <p:sldId id="468" r:id="rId26"/>
    <p:sldId id="469" r:id="rId27"/>
    <p:sldId id="433" r:id="rId28"/>
    <p:sldId id="510" r:id="rId29"/>
    <p:sldId id="438" r:id="rId30"/>
    <p:sldId id="511" r:id="rId31"/>
    <p:sldId id="474" r:id="rId32"/>
    <p:sldId id="481" r:id="rId33"/>
    <p:sldId id="512" r:id="rId34"/>
    <p:sldId id="513" r:id="rId35"/>
    <p:sldId id="514" r:id="rId36"/>
    <p:sldId id="577" r:id="rId37"/>
    <p:sldId id="483" r:id="rId38"/>
    <p:sldId id="515" r:id="rId39"/>
    <p:sldId id="516" r:id="rId40"/>
    <p:sldId id="517" r:id="rId41"/>
    <p:sldId id="578" r:id="rId42"/>
    <p:sldId id="480" r:id="rId43"/>
    <p:sldId id="493" r:id="rId44"/>
    <p:sldId id="583" r:id="rId45"/>
    <p:sldId id="584" r:id="rId46"/>
    <p:sldId id="585" r:id="rId47"/>
    <p:sldId id="586" r:id="rId48"/>
    <p:sldId id="595" r:id="rId49"/>
    <p:sldId id="596" r:id="rId50"/>
    <p:sldId id="597" r:id="rId51"/>
    <p:sldId id="521" r:id="rId52"/>
    <p:sldId id="525" r:id="rId53"/>
    <p:sldId id="564" r:id="rId54"/>
    <p:sldId id="526" r:id="rId55"/>
    <p:sldId id="527" r:id="rId56"/>
    <p:sldId id="528" r:id="rId57"/>
    <p:sldId id="580" r:id="rId58"/>
    <p:sldId id="451" r:id="rId59"/>
    <p:sldId id="452" r:id="rId60"/>
    <p:sldId id="592" r:id="rId61"/>
    <p:sldId id="534" r:id="rId62"/>
    <p:sldId id="535" r:id="rId63"/>
    <p:sldId id="602" r:id="rId64"/>
    <p:sldId id="344" r:id="rId65"/>
    <p:sldId id="594" r:id="rId66"/>
    <p:sldId id="579" r:id="rId67"/>
  </p:sldIdLst>
  <p:sldSz cx="9144000" cy="6858000" type="screen4x3"/>
  <p:notesSz cx="7102475" cy="9388475"/>
  <p:custDataLst>
    <p:tags r:id="rId7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88B90"/>
    <a:srgbClr val="277F7D"/>
    <a:srgbClr val="2B8989"/>
    <a:srgbClr val="2B7589"/>
    <a:srgbClr val="680068"/>
    <a:srgbClr val="800080"/>
    <a:srgbClr val="8A008A"/>
    <a:srgbClr val="920092"/>
    <a:srgbClr val="007E39"/>
    <a:srgbClr val="461D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86320" autoAdjust="0"/>
  </p:normalViewPr>
  <p:slideViewPr>
    <p:cSldViewPr>
      <p:cViewPr>
        <p:scale>
          <a:sx n="63" d="100"/>
          <a:sy n="63" d="100"/>
        </p:scale>
        <p:origin x="1328" y="428"/>
      </p:cViewPr>
      <p:guideLst>
        <p:guide orient="horz" pos="2160"/>
        <p:guide pos="2880"/>
      </p:guideLst>
    </p:cSldViewPr>
  </p:slideViewPr>
  <p:outlineViewPr>
    <p:cViewPr>
      <p:scale>
        <a:sx n="33" d="100"/>
        <a:sy n="33" d="100"/>
      </p:scale>
      <p:origin x="0" y="23482"/>
    </p:cViewPr>
    <p:sldLst>
      <p:sld r:id="rId1" collapse="1"/>
      <p:sld r:id="rId2" collapse="1"/>
      <p:sld r:id="rId3" collapse="1"/>
    </p:sldLst>
  </p:outlineViewPr>
  <p:notesTextViewPr>
    <p:cViewPr>
      <p:scale>
        <a:sx n="100" d="100"/>
        <a:sy n="100" d="100"/>
      </p:scale>
      <p:origin x="0" y="0"/>
    </p:cViewPr>
  </p:notesTextViewPr>
  <p:sorterViewPr>
    <p:cViewPr varScale="1">
      <p:scale>
        <a:sx n="1" d="1"/>
        <a:sy n="1" d="1"/>
      </p:scale>
      <p:origin x="0" y="-1890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_rels/viewProps.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slide" Target="slides/slide19.xml"/><Relationship Id="rId1"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406537-6293-47CE-B486-B0AEDB94932D}" type="doc">
      <dgm:prSet loTypeId="urn:microsoft.com/office/officeart/2005/8/layout/venn2" loCatId="relationship" qsTypeId="urn:microsoft.com/office/officeart/2005/8/quickstyle/3d1" qsCatId="3D" csTypeId="urn:microsoft.com/office/officeart/2005/8/colors/accent3_4" csCatId="accent3" phldr="1"/>
      <dgm:spPr/>
      <dgm:t>
        <a:bodyPr/>
        <a:lstStyle/>
        <a:p>
          <a:endParaRPr lang="en-US"/>
        </a:p>
      </dgm:t>
    </dgm:pt>
    <dgm:pt modelId="{6C5DA8EA-38F8-484B-A9EA-0878CC5A7C88}">
      <dgm:prSet phldrT="[Text]" custT="1"/>
      <dgm:spPr>
        <a:solidFill>
          <a:srgbClr val="CD6633"/>
        </a:solidFill>
      </dgm:spPr>
      <dgm:t>
        <a:bodyPr/>
        <a:lstStyle/>
        <a:p>
          <a:r>
            <a:rPr lang="en-US" sz="2000" dirty="0" smtClean="0"/>
            <a:t>4</a:t>
          </a:r>
          <a:br>
            <a:rPr lang="en-US" sz="2000" dirty="0" smtClean="0"/>
          </a:br>
          <a:r>
            <a:rPr lang="en-US" sz="2000" dirty="0" smtClean="0"/>
            <a:t>Reflect</a:t>
          </a:r>
          <a:endParaRPr lang="en-US" sz="2000" dirty="0"/>
        </a:p>
      </dgm:t>
    </dgm:pt>
    <dgm:pt modelId="{6DC63133-F5B4-4552-B6C9-30DEDE67F6CD}" type="parTrans" cxnId="{3B75B50E-51A6-4356-86A2-FBC48E4582CA}">
      <dgm:prSet/>
      <dgm:spPr/>
      <dgm:t>
        <a:bodyPr/>
        <a:lstStyle/>
        <a:p>
          <a:endParaRPr lang="en-US"/>
        </a:p>
      </dgm:t>
    </dgm:pt>
    <dgm:pt modelId="{FB88E7C7-902E-45BC-8EB5-F9DDD9CEC79F}" type="sibTrans" cxnId="{3B75B50E-51A6-4356-86A2-FBC48E4582CA}">
      <dgm:prSet/>
      <dgm:spPr/>
      <dgm:t>
        <a:bodyPr/>
        <a:lstStyle/>
        <a:p>
          <a:endParaRPr lang="en-US"/>
        </a:p>
      </dgm:t>
    </dgm:pt>
    <dgm:pt modelId="{71BAF2F7-4DE0-48D8-AEB7-FF8F89EF9473}">
      <dgm:prSet phldrT="[Text]" custT="1"/>
      <dgm:spPr>
        <a:solidFill>
          <a:srgbClr val="D7845B"/>
        </a:solidFill>
      </dgm:spPr>
      <dgm:t>
        <a:bodyPr/>
        <a:lstStyle/>
        <a:p>
          <a:r>
            <a:rPr lang="en-US" sz="2000" dirty="0" smtClean="0"/>
            <a:t>3</a:t>
          </a:r>
          <a:br>
            <a:rPr lang="en-US" sz="2000" dirty="0" smtClean="0"/>
          </a:br>
          <a:r>
            <a:rPr lang="en-US" sz="2000" dirty="0" smtClean="0"/>
            <a:t>Review</a:t>
          </a:r>
          <a:endParaRPr lang="en-US" sz="2000" dirty="0"/>
        </a:p>
      </dgm:t>
    </dgm:pt>
    <dgm:pt modelId="{3A5B7CAE-2039-4AF4-99E6-22354C2D8FCD}" type="parTrans" cxnId="{D652A175-D8D2-4F78-893F-9A48A6758D33}">
      <dgm:prSet/>
      <dgm:spPr/>
      <dgm:t>
        <a:bodyPr/>
        <a:lstStyle/>
        <a:p>
          <a:endParaRPr lang="en-US"/>
        </a:p>
      </dgm:t>
    </dgm:pt>
    <dgm:pt modelId="{B6C8B5B7-C1FC-4B32-BC0D-C53E9F4E784A}" type="sibTrans" cxnId="{D652A175-D8D2-4F78-893F-9A48A6758D33}">
      <dgm:prSet/>
      <dgm:spPr/>
      <dgm:t>
        <a:bodyPr/>
        <a:lstStyle/>
        <a:p>
          <a:endParaRPr lang="en-US"/>
        </a:p>
      </dgm:t>
    </dgm:pt>
    <dgm:pt modelId="{546B4BC6-1079-4736-9FD8-83EAAF962FBA}">
      <dgm:prSet phldrT="[Text]" custT="1"/>
      <dgm:spPr>
        <a:solidFill>
          <a:srgbClr val="DD9875"/>
        </a:solidFill>
      </dgm:spPr>
      <dgm:t>
        <a:bodyPr/>
        <a:lstStyle/>
        <a:p>
          <a:endParaRPr lang="en-US" sz="1800" dirty="0"/>
        </a:p>
      </dgm:t>
    </dgm:pt>
    <dgm:pt modelId="{253C0D0C-8652-4D84-9CAC-3906AE8AFF10}" type="parTrans" cxnId="{195754E9-4757-447E-8202-BA8838AE5D5F}">
      <dgm:prSet/>
      <dgm:spPr/>
      <dgm:t>
        <a:bodyPr/>
        <a:lstStyle/>
        <a:p>
          <a:endParaRPr lang="en-US"/>
        </a:p>
      </dgm:t>
    </dgm:pt>
    <dgm:pt modelId="{AD0FB687-B62A-4B4D-8974-E19096D951F7}" type="sibTrans" cxnId="{195754E9-4757-447E-8202-BA8838AE5D5F}">
      <dgm:prSet/>
      <dgm:spPr/>
      <dgm:t>
        <a:bodyPr/>
        <a:lstStyle/>
        <a:p>
          <a:endParaRPr lang="en-US"/>
        </a:p>
      </dgm:t>
    </dgm:pt>
    <dgm:pt modelId="{4E9E01B0-C08A-4B0C-9BEF-7F1764501329}">
      <dgm:prSet phldrT="[Text]" custT="1"/>
      <dgm:spPr>
        <a:solidFill>
          <a:srgbClr val="E5B197"/>
        </a:solidFill>
      </dgm:spPr>
      <dgm:t>
        <a:bodyPr/>
        <a:lstStyle/>
        <a:p>
          <a:r>
            <a:rPr lang="en-US" sz="2000" dirty="0" smtClean="0"/>
            <a:t/>
          </a:r>
          <a:br>
            <a:rPr lang="en-US" sz="2000" dirty="0" smtClean="0"/>
          </a:br>
          <a:endParaRPr lang="en-US" sz="2000" dirty="0"/>
        </a:p>
      </dgm:t>
    </dgm:pt>
    <dgm:pt modelId="{32F23A31-1A86-45D0-BA45-64B4084B107A}" type="parTrans" cxnId="{BB2C168D-8585-4ECB-9E71-5A4D4EE984F2}">
      <dgm:prSet/>
      <dgm:spPr/>
      <dgm:t>
        <a:bodyPr/>
        <a:lstStyle/>
        <a:p>
          <a:endParaRPr lang="en-US"/>
        </a:p>
      </dgm:t>
    </dgm:pt>
    <dgm:pt modelId="{AA3B74B3-EBD9-4988-9431-261F6197D481}" type="sibTrans" cxnId="{BB2C168D-8585-4ECB-9E71-5A4D4EE984F2}">
      <dgm:prSet/>
      <dgm:spPr/>
      <dgm:t>
        <a:bodyPr/>
        <a:lstStyle/>
        <a:p>
          <a:endParaRPr lang="en-US"/>
        </a:p>
      </dgm:t>
    </dgm:pt>
    <dgm:pt modelId="{C0D0A8B5-A185-41DB-890C-C8CA2BDFB2E1}" type="pres">
      <dgm:prSet presAssocID="{4D406537-6293-47CE-B486-B0AEDB94932D}" presName="Name0" presStyleCnt="0">
        <dgm:presLayoutVars>
          <dgm:chMax val="7"/>
          <dgm:resizeHandles val="exact"/>
        </dgm:presLayoutVars>
      </dgm:prSet>
      <dgm:spPr/>
      <dgm:t>
        <a:bodyPr/>
        <a:lstStyle/>
        <a:p>
          <a:endParaRPr lang="en-US"/>
        </a:p>
      </dgm:t>
    </dgm:pt>
    <dgm:pt modelId="{9170BEA7-6919-4B97-923F-D6FCA2768EE2}" type="pres">
      <dgm:prSet presAssocID="{4D406537-6293-47CE-B486-B0AEDB94932D}" presName="comp1" presStyleCnt="0"/>
      <dgm:spPr/>
      <dgm:t>
        <a:bodyPr/>
        <a:lstStyle/>
        <a:p>
          <a:endParaRPr lang="en-US"/>
        </a:p>
      </dgm:t>
    </dgm:pt>
    <dgm:pt modelId="{EFAEDEF5-1080-4704-AB75-97E6466705AA}" type="pres">
      <dgm:prSet presAssocID="{4D406537-6293-47CE-B486-B0AEDB94932D}" presName="circle1" presStyleLbl="node1" presStyleIdx="0" presStyleCnt="4" custScaleX="96783" custScaleY="103391" custLinFactNeighborX="1609" custLinFactNeighborY="-1592"/>
      <dgm:spPr/>
      <dgm:t>
        <a:bodyPr/>
        <a:lstStyle/>
        <a:p>
          <a:endParaRPr lang="en-US"/>
        </a:p>
      </dgm:t>
    </dgm:pt>
    <dgm:pt modelId="{3271426A-D6A1-4540-80FF-0C77F9D9A1CC}" type="pres">
      <dgm:prSet presAssocID="{4D406537-6293-47CE-B486-B0AEDB94932D}" presName="c1text" presStyleLbl="node1" presStyleIdx="0" presStyleCnt="4">
        <dgm:presLayoutVars>
          <dgm:bulletEnabled val="1"/>
        </dgm:presLayoutVars>
      </dgm:prSet>
      <dgm:spPr/>
      <dgm:t>
        <a:bodyPr/>
        <a:lstStyle/>
        <a:p>
          <a:endParaRPr lang="en-US"/>
        </a:p>
      </dgm:t>
    </dgm:pt>
    <dgm:pt modelId="{F60BD2B7-886B-4F10-83CE-8E9D1E935488}" type="pres">
      <dgm:prSet presAssocID="{4D406537-6293-47CE-B486-B0AEDB94932D}" presName="comp2" presStyleCnt="0"/>
      <dgm:spPr/>
      <dgm:t>
        <a:bodyPr/>
        <a:lstStyle/>
        <a:p>
          <a:endParaRPr lang="en-US"/>
        </a:p>
      </dgm:t>
    </dgm:pt>
    <dgm:pt modelId="{B72A935A-6CCB-40E1-9CCD-A014E7E16105}" type="pres">
      <dgm:prSet presAssocID="{4D406537-6293-47CE-B486-B0AEDB94932D}" presName="circle2" presStyleLbl="node1" presStyleIdx="1" presStyleCnt="4" custScaleX="101165" custScaleY="97111" custLinFactNeighborX="1724" custLinFactNeighborY="-28563"/>
      <dgm:spPr/>
      <dgm:t>
        <a:bodyPr/>
        <a:lstStyle/>
        <a:p>
          <a:endParaRPr lang="en-US"/>
        </a:p>
      </dgm:t>
    </dgm:pt>
    <dgm:pt modelId="{A9030151-35FA-4CB5-BD51-7929BFDB3268}" type="pres">
      <dgm:prSet presAssocID="{4D406537-6293-47CE-B486-B0AEDB94932D}" presName="c2text" presStyleLbl="node1" presStyleIdx="1" presStyleCnt="4">
        <dgm:presLayoutVars>
          <dgm:bulletEnabled val="1"/>
        </dgm:presLayoutVars>
      </dgm:prSet>
      <dgm:spPr/>
      <dgm:t>
        <a:bodyPr/>
        <a:lstStyle/>
        <a:p>
          <a:endParaRPr lang="en-US"/>
        </a:p>
      </dgm:t>
    </dgm:pt>
    <dgm:pt modelId="{A4D2B882-8ADC-4666-A4D9-3E61288D595A}" type="pres">
      <dgm:prSet presAssocID="{4D406537-6293-47CE-B486-B0AEDB94932D}" presName="comp3" presStyleCnt="0"/>
      <dgm:spPr/>
      <dgm:t>
        <a:bodyPr/>
        <a:lstStyle/>
        <a:p>
          <a:endParaRPr lang="en-US"/>
        </a:p>
      </dgm:t>
    </dgm:pt>
    <dgm:pt modelId="{62A32CA7-E651-4F17-91B4-5375B3DB28B1}" type="pres">
      <dgm:prSet presAssocID="{4D406537-6293-47CE-B486-B0AEDB94932D}" presName="circle3" presStyleLbl="node1" presStyleIdx="2" presStyleCnt="4" custScaleX="103108" custScaleY="95204" custLinFactNeighborX="2359" custLinFactNeighborY="-74714"/>
      <dgm:spPr/>
      <dgm:t>
        <a:bodyPr/>
        <a:lstStyle/>
        <a:p>
          <a:endParaRPr lang="en-US"/>
        </a:p>
      </dgm:t>
    </dgm:pt>
    <dgm:pt modelId="{A3585A47-89F2-44EF-9B0B-BB7DAEE55254}" type="pres">
      <dgm:prSet presAssocID="{4D406537-6293-47CE-B486-B0AEDB94932D}" presName="c3text" presStyleLbl="node1" presStyleIdx="2" presStyleCnt="4">
        <dgm:presLayoutVars>
          <dgm:bulletEnabled val="1"/>
        </dgm:presLayoutVars>
      </dgm:prSet>
      <dgm:spPr/>
      <dgm:t>
        <a:bodyPr/>
        <a:lstStyle/>
        <a:p>
          <a:endParaRPr lang="en-US"/>
        </a:p>
      </dgm:t>
    </dgm:pt>
    <dgm:pt modelId="{316C10E9-919D-4049-9AD8-65ABF549BF9B}" type="pres">
      <dgm:prSet presAssocID="{4D406537-6293-47CE-B486-B0AEDB94932D}" presName="comp4" presStyleCnt="0"/>
      <dgm:spPr/>
      <dgm:t>
        <a:bodyPr/>
        <a:lstStyle/>
        <a:p>
          <a:endParaRPr lang="en-US"/>
        </a:p>
      </dgm:t>
    </dgm:pt>
    <dgm:pt modelId="{5AFAE42E-ECBE-46B6-8D26-3A5020E7A537}" type="pres">
      <dgm:prSet presAssocID="{4D406537-6293-47CE-B486-B0AEDB94932D}" presName="circle4" presStyleLbl="node1" presStyleIdx="3" presStyleCnt="4" custScaleX="96716" custScaleY="88916" custLinFactY="-64017" custLinFactNeighborX="3867" custLinFactNeighborY="-100000"/>
      <dgm:spPr/>
      <dgm:t>
        <a:bodyPr/>
        <a:lstStyle/>
        <a:p>
          <a:endParaRPr lang="en-US"/>
        </a:p>
      </dgm:t>
    </dgm:pt>
    <dgm:pt modelId="{5A35B2BD-69C3-41CB-A482-0651B4E91765}" type="pres">
      <dgm:prSet presAssocID="{4D406537-6293-47CE-B486-B0AEDB94932D}" presName="c4text" presStyleLbl="node1" presStyleIdx="3" presStyleCnt="4">
        <dgm:presLayoutVars>
          <dgm:bulletEnabled val="1"/>
        </dgm:presLayoutVars>
      </dgm:prSet>
      <dgm:spPr/>
      <dgm:t>
        <a:bodyPr/>
        <a:lstStyle/>
        <a:p>
          <a:endParaRPr lang="en-US"/>
        </a:p>
      </dgm:t>
    </dgm:pt>
  </dgm:ptLst>
  <dgm:cxnLst>
    <dgm:cxn modelId="{D652A175-D8D2-4F78-893F-9A48A6758D33}" srcId="{4D406537-6293-47CE-B486-B0AEDB94932D}" destId="{71BAF2F7-4DE0-48D8-AEB7-FF8F89EF9473}" srcOrd="1" destOrd="0" parTransId="{3A5B7CAE-2039-4AF4-99E6-22354C2D8FCD}" sibTransId="{B6C8B5B7-C1FC-4B32-BC0D-C53E9F4E784A}"/>
    <dgm:cxn modelId="{CF852351-A359-47CB-B0A1-87DDA6097283}" type="presOf" srcId="{6C5DA8EA-38F8-484B-A9EA-0878CC5A7C88}" destId="{3271426A-D6A1-4540-80FF-0C77F9D9A1CC}" srcOrd="1" destOrd="0" presId="urn:microsoft.com/office/officeart/2005/8/layout/venn2"/>
    <dgm:cxn modelId="{74BA91DF-4638-4012-85C0-65375B602633}" type="presOf" srcId="{6C5DA8EA-38F8-484B-A9EA-0878CC5A7C88}" destId="{EFAEDEF5-1080-4704-AB75-97E6466705AA}" srcOrd="0" destOrd="0" presId="urn:microsoft.com/office/officeart/2005/8/layout/venn2"/>
    <dgm:cxn modelId="{4D884EC0-D941-4CA8-B949-4E7F672AC66D}" type="presOf" srcId="{4E9E01B0-C08A-4B0C-9BEF-7F1764501329}" destId="{5AFAE42E-ECBE-46B6-8D26-3A5020E7A537}" srcOrd="0" destOrd="0" presId="urn:microsoft.com/office/officeart/2005/8/layout/venn2"/>
    <dgm:cxn modelId="{1E9833B6-6039-4139-9C72-541D5902AA01}" type="presOf" srcId="{4E9E01B0-C08A-4B0C-9BEF-7F1764501329}" destId="{5A35B2BD-69C3-41CB-A482-0651B4E91765}" srcOrd="1" destOrd="0" presId="urn:microsoft.com/office/officeart/2005/8/layout/venn2"/>
    <dgm:cxn modelId="{F6465DDA-EC06-4EA3-8217-68741BA86E2A}" type="presOf" srcId="{71BAF2F7-4DE0-48D8-AEB7-FF8F89EF9473}" destId="{B72A935A-6CCB-40E1-9CCD-A014E7E16105}" srcOrd="0" destOrd="0" presId="urn:microsoft.com/office/officeart/2005/8/layout/venn2"/>
    <dgm:cxn modelId="{76124B8D-28AC-4D47-99B3-22D4B3A8EDF9}" type="presOf" srcId="{546B4BC6-1079-4736-9FD8-83EAAF962FBA}" destId="{62A32CA7-E651-4F17-91B4-5375B3DB28B1}" srcOrd="0" destOrd="0" presId="urn:microsoft.com/office/officeart/2005/8/layout/venn2"/>
    <dgm:cxn modelId="{3692F9C6-4176-4F3D-A890-30943324EF11}" type="presOf" srcId="{71BAF2F7-4DE0-48D8-AEB7-FF8F89EF9473}" destId="{A9030151-35FA-4CB5-BD51-7929BFDB3268}" srcOrd="1" destOrd="0" presId="urn:microsoft.com/office/officeart/2005/8/layout/venn2"/>
    <dgm:cxn modelId="{BB2C168D-8585-4ECB-9E71-5A4D4EE984F2}" srcId="{4D406537-6293-47CE-B486-B0AEDB94932D}" destId="{4E9E01B0-C08A-4B0C-9BEF-7F1764501329}" srcOrd="3" destOrd="0" parTransId="{32F23A31-1A86-45D0-BA45-64B4084B107A}" sibTransId="{AA3B74B3-EBD9-4988-9431-261F6197D481}"/>
    <dgm:cxn modelId="{7C6B46AF-8900-41F3-B898-3D04AF4891C0}" type="presOf" srcId="{4D406537-6293-47CE-B486-B0AEDB94932D}" destId="{C0D0A8B5-A185-41DB-890C-C8CA2BDFB2E1}" srcOrd="0" destOrd="0" presId="urn:microsoft.com/office/officeart/2005/8/layout/venn2"/>
    <dgm:cxn modelId="{3B75B50E-51A6-4356-86A2-FBC48E4582CA}" srcId="{4D406537-6293-47CE-B486-B0AEDB94932D}" destId="{6C5DA8EA-38F8-484B-A9EA-0878CC5A7C88}" srcOrd="0" destOrd="0" parTransId="{6DC63133-F5B4-4552-B6C9-30DEDE67F6CD}" sibTransId="{FB88E7C7-902E-45BC-8EB5-F9DDD9CEC79F}"/>
    <dgm:cxn modelId="{E2A7321D-6BD5-4E81-837E-862B3559AF24}" type="presOf" srcId="{546B4BC6-1079-4736-9FD8-83EAAF962FBA}" destId="{A3585A47-89F2-44EF-9B0B-BB7DAEE55254}" srcOrd="1" destOrd="0" presId="urn:microsoft.com/office/officeart/2005/8/layout/venn2"/>
    <dgm:cxn modelId="{195754E9-4757-447E-8202-BA8838AE5D5F}" srcId="{4D406537-6293-47CE-B486-B0AEDB94932D}" destId="{546B4BC6-1079-4736-9FD8-83EAAF962FBA}" srcOrd="2" destOrd="0" parTransId="{253C0D0C-8652-4D84-9CAC-3906AE8AFF10}" sibTransId="{AD0FB687-B62A-4B4D-8974-E19096D951F7}"/>
    <dgm:cxn modelId="{8AECEE7F-B8BB-447C-AC3D-89C7B2C7B8B3}" type="presParOf" srcId="{C0D0A8B5-A185-41DB-890C-C8CA2BDFB2E1}" destId="{9170BEA7-6919-4B97-923F-D6FCA2768EE2}" srcOrd="0" destOrd="0" presId="urn:microsoft.com/office/officeart/2005/8/layout/venn2"/>
    <dgm:cxn modelId="{50287D63-D080-4631-B091-315D5C51A8AF}" type="presParOf" srcId="{9170BEA7-6919-4B97-923F-D6FCA2768EE2}" destId="{EFAEDEF5-1080-4704-AB75-97E6466705AA}" srcOrd="0" destOrd="0" presId="urn:microsoft.com/office/officeart/2005/8/layout/venn2"/>
    <dgm:cxn modelId="{36A828DF-3037-4C10-88D7-43B774AAF5FF}" type="presParOf" srcId="{9170BEA7-6919-4B97-923F-D6FCA2768EE2}" destId="{3271426A-D6A1-4540-80FF-0C77F9D9A1CC}" srcOrd="1" destOrd="0" presId="urn:microsoft.com/office/officeart/2005/8/layout/venn2"/>
    <dgm:cxn modelId="{A14711C8-A871-48A2-B563-7E71DF757277}" type="presParOf" srcId="{C0D0A8B5-A185-41DB-890C-C8CA2BDFB2E1}" destId="{F60BD2B7-886B-4F10-83CE-8E9D1E935488}" srcOrd="1" destOrd="0" presId="urn:microsoft.com/office/officeart/2005/8/layout/venn2"/>
    <dgm:cxn modelId="{FE7615C4-D19B-4C29-834A-5893A6561AD2}" type="presParOf" srcId="{F60BD2B7-886B-4F10-83CE-8E9D1E935488}" destId="{B72A935A-6CCB-40E1-9CCD-A014E7E16105}" srcOrd="0" destOrd="0" presId="urn:microsoft.com/office/officeart/2005/8/layout/venn2"/>
    <dgm:cxn modelId="{3656CB41-9883-4EC3-95AC-8A3DD7C1B267}" type="presParOf" srcId="{F60BD2B7-886B-4F10-83CE-8E9D1E935488}" destId="{A9030151-35FA-4CB5-BD51-7929BFDB3268}" srcOrd="1" destOrd="0" presId="urn:microsoft.com/office/officeart/2005/8/layout/venn2"/>
    <dgm:cxn modelId="{8E13BC03-179A-48A9-AB35-1582B6D572B3}" type="presParOf" srcId="{C0D0A8B5-A185-41DB-890C-C8CA2BDFB2E1}" destId="{A4D2B882-8ADC-4666-A4D9-3E61288D595A}" srcOrd="2" destOrd="0" presId="urn:microsoft.com/office/officeart/2005/8/layout/venn2"/>
    <dgm:cxn modelId="{2DD0BC5D-920E-419D-ABF3-D95A74535E79}" type="presParOf" srcId="{A4D2B882-8ADC-4666-A4D9-3E61288D595A}" destId="{62A32CA7-E651-4F17-91B4-5375B3DB28B1}" srcOrd="0" destOrd="0" presId="urn:microsoft.com/office/officeart/2005/8/layout/venn2"/>
    <dgm:cxn modelId="{7BDF0264-CA5F-4E8C-ABC8-D1E574B12845}" type="presParOf" srcId="{A4D2B882-8ADC-4666-A4D9-3E61288D595A}" destId="{A3585A47-89F2-44EF-9B0B-BB7DAEE55254}" srcOrd="1" destOrd="0" presId="urn:microsoft.com/office/officeart/2005/8/layout/venn2"/>
    <dgm:cxn modelId="{56BB6622-E248-4ECC-8167-506BD9232398}" type="presParOf" srcId="{C0D0A8B5-A185-41DB-890C-C8CA2BDFB2E1}" destId="{316C10E9-919D-4049-9AD8-65ABF549BF9B}" srcOrd="3" destOrd="0" presId="urn:microsoft.com/office/officeart/2005/8/layout/venn2"/>
    <dgm:cxn modelId="{72CB1DB9-35A4-4564-9907-DD8246B729DD}" type="presParOf" srcId="{316C10E9-919D-4049-9AD8-65ABF549BF9B}" destId="{5AFAE42E-ECBE-46B6-8D26-3A5020E7A537}" srcOrd="0" destOrd="0" presId="urn:microsoft.com/office/officeart/2005/8/layout/venn2"/>
    <dgm:cxn modelId="{E92A58AA-B51A-4113-AA73-8D78408745E0}" type="presParOf" srcId="{316C10E9-919D-4049-9AD8-65ABF549BF9B}" destId="{5A35B2BD-69C3-41CB-A482-0651B4E91765}" srcOrd="1" destOrd="0" presId="urn:microsoft.com/office/officeart/2005/8/layout/ven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AEDEF5-1080-4704-AB75-97E6466705AA}">
      <dsp:nvSpPr>
        <dsp:cNvPr id="0" name=""/>
        <dsp:cNvSpPr/>
      </dsp:nvSpPr>
      <dsp:spPr>
        <a:xfrm>
          <a:off x="882436" y="-63864"/>
          <a:ext cx="3645515" cy="3894418"/>
        </a:xfrm>
        <a:prstGeom prst="ellipse">
          <a:avLst/>
        </a:prstGeom>
        <a:solidFill>
          <a:srgbClr val="CD6633"/>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4</a:t>
          </a:r>
          <a:br>
            <a:rPr lang="en-US" sz="2000" kern="1200" dirty="0" smtClean="0"/>
          </a:br>
          <a:r>
            <a:rPr lang="en-US" sz="2000" kern="1200" dirty="0" smtClean="0"/>
            <a:t>Reflect</a:t>
          </a:r>
          <a:endParaRPr lang="en-US" sz="2000" kern="1200" dirty="0"/>
        </a:p>
      </dsp:txBody>
      <dsp:txXfrm>
        <a:off x="2195550" y="130856"/>
        <a:ext cx="1019286" cy="584162"/>
      </dsp:txXfrm>
    </dsp:sp>
    <dsp:sp modelId="{B72A935A-6CCB-40E1-9CCD-A014E7E16105}">
      <dsp:nvSpPr>
        <dsp:cNvPr id="0" name=""/>
        <dsp:cNvSpPr/>
      </dsp:nvSpPr>
      <dsp:spPr>
        <a:xfrm>
          <a:off x="1172309" y="0"/>
          <a:ext cx="3048457" cy="2926296"/>
        </a:xfrm>
        <a:prstGeom prst="ellipse">
          <a:avLst/>
        </a:prstGeom>
        <a:solidFill>
          <a:srgbClr val="D7845B"/>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3</a:t>
          </a:r>
          <a:br>
            <a:rPr lang="en-US" sz="2000" kern="1200" dirty="0" smtClean="0"/>
          </a:br>
          <a:r>
            <a:rPr lang="en-US" sz="2000" kern="1200" dirty="0" smtClean="0"/>
            <a:t>Review</a:t>
          </a:r>
          <a:endParaRPr lang="en-US" sz="2000" kern="1200" dirty="0"/>
        </a:p>
      </dsp:txBody>
      <dsp:txXfrm>
        <a:off x="2163820" y="175577"/>
        <a:ext cx="1065435" cy="526733"/>
      </dsp:txXfrm>
    </dsp:sp>
    <dsp:sp modelId="{62A32CA7-E651-4F17-91B4-5375B3DB28B1}">
      <dsp:nvSpPr>
        <dsp:cNvPr id="0" name=""/>
        <dsp:cNvSpPr/>
      </dsp:nvSpPr>
      <dsp:spPr>
        <a:xfrm>
          <a:off x="1532774" y="0"/>
          <a:ext cx="2330255" cy="2151623"/>
        </a:xfrm>
        <a:prstGeom prst="ellipse">
          <a:avLst/>
        </a:prstGeom>
        <a:solidFill>
          <a:srgbClr val="DD9875"/>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endParaRPr lang="en-US" sz="1800" kern="1200" dirty="0"/>
        </a:p>
      </dsp:txBody>
      <dsp:txXfrm>
        <a:off x="2154952" y="161371"/>
        <a:ext cx="1085898" cy="484115"/>
      </dsp:txXfrm>
    </dsp:sp>
    <dsp:sp modelId="{5AFAE42E-ECBE-46B6-8D26-3A5020E7A537}">
      <dsp:nvSpPr>
        <dsp:cNvPr id="0" name=""/>
        <dsp:cNvSpPr/>
      </dsp:nvSpPr>
      <dsp:spPr>
        <a:xfrm>
          <a:off x="1974252" y="0"/>
          <a:ext cx="1457196" cy="1339676"/>
        </a:xfrm>
        <a:prstGeom prst="ellipse">
          <a:avLst/>
        </a:prstGeom>
        <a:solidFill>
          <a:srgbClr val="E5B197"/>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
          </a:r>
          <a:br>
            <a:rPr lang="en-US" sz="2000" kern="1200" dirty="0" smtClean="0"/>
          </a:br>
          <a:endParaRPr lang="en-US" sz="2000" kern="1200" dirty="0"/>
        </a:p>
      </dsp:txBody>
      <dsp:txXfrm>
        <a:off x="2187654" y="334919"/>
        <a:ext cx="1030393" cy="669838"/>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BE810CF1-169B-474E-BC2D-1B245DC3352B}" type="datetimeFigureOut">
              <a:rPr lang="en-US" smtClean="0"/>
              <a:pPr/>
              <a:t>3/31/2016</a:t>
            </a:fld>
            <a:endParaRPr lang="en-US" dirty="0"/>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DDDF1D7B-52AE-4050-9E01-1868B2951FBD}" type="slidenum">
              <a:rPr lang="en-US" smtClean="0"/>
              <a:pPr/>
              <a:t>‹#›</a:t>
            </a:fld>
            <a:endParaRPr lang="en-US" dirty="0"/>
          </a:p>
        </p:txBody>
      </p:sp>
    </p:spTree>
    <p:extLst>
      <p:ext uri="{BB962C8B-B14F-4D97-AF65-F5344CB8AC3E}">
        <p14:creationId xmlns:p14="http://schemas.microsoft.com/office/powerpoint/2010/main" val="20072703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DEDDC9F9-1406-4FAB-A1EB-DAFFE7FF3690}" type="datetimeFigureOut">
              <a:rPr lang="en-US" smtClean="0"/>
              <a:pPr/>
              <a:t>3/31/2016</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59C9FC88-4920-4B6C-AF58-84F55B162EBD}" type="slidenum">
              <a:rPr lang="en-US" smtClean="0"/>
              <a:pPr/>
              <a:t>‹#›</a:t>
            </a:fld>
            <a:endParaRPr lang="en-US" dirty="0"/>
          </a:p>
        </p:txBody>
      </p:sp>
    </p:spTree>
    <p:extLst>
      <p:ext uri="{BB962C8B-B14F-4D97-AF65-F5344CB8AC3E}">
        <p14:creationId xmlns:p14="http://schemas.microsoft.com/office/powerpoint/2010/main" val="2329584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C9FC88-4920-4B6C-AF58-84F55B162EBD}"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a:prstGeom prst="rect">
            <a:avLst/>
          </a:prstGeom>
        </p:spPr>
      </p:sp>
      <p:sp>
        <p:nvSpPr>
          <p:cNvPr id="3" name="Notes Placeholder 2"/>
          <p:cNvSpPr>
            <a:spLocks noGrp="1"/>
          </p:cNvSpPr>
          <p:nvPr>
            <p:ph type="body" idx="1"/>
          </p:nvPr>
        </p:nvSpPr>
        <p:spPr>
          <a:xfrm>
            <a:off x="709613" y="4459288"/>
            <a:ext cx="5683250" cy="4224337"/>
          </a:xfrm>
          <a:prstGeom prst="rect">
            <a:avLst/>
          </a:prstGeom>
        </p:spPr>
        <p:txBody>
          <a:bodyPr/>
          <a:lstStyle/>
          <a:p>
            <a:endParaRPr lang="en-US" dirty="0"/>
          </a:p>
        </p:txBody>
      </p:sp>
      <p:sp>
        <p:nvSpPr>
          <p:cNvPr id="4" name="Slide Number Placeholder 3"/>
          <p:cNvSpPr>
            <a:spLocks noGrp="1"/>
          </p:cNvSpPr>
          <p:nvPr>
            <p:ph type="sldNum" sz="quarter" idx="10"/>
          </p:nvPr>
        </p:nvSpPr>
        <p:spPr>
          <a:xfrm>
            <a:off x="4022725" y="8916988"/>
            <a:ext cx="3078163" cy="469900"/>
          </a:xfrm>
          <a:prstGeom prst="rect">
            <a:avLst/>
          </a:prstGeom>
        </p:spPr>
        <p:txBody>
          <a:bodyPr/>
          <a:lstStyle/>
          <a:p>
            <a:pPr>
              <a:defRPr/>
            </a:pPr>
            <a:fld id="{4C11B445-CA78-48C5-87AB-DFEBBC3D8C1E}" type="slidenum">
              <a:rPr lang="en-US" smtClean="0"/>
              <a:pPr>
                <a:defRPr/>
              </a:pPr>
              <a:t>48</a:t>
            </a:fld>
            <a:endParaRPr lang="en-US"/>
          </a:p>
        </p:txBody>
      </p:sp>
    </p:spTree>
    <p:extLst>
      <p:ext uri="{BB962C8B-B14F-4D97-AF65-F5344CB8AC3E}">
        <p14:creationId xmlns:p14="http://schemas.microsoft.com/office/powerpoint/2010/main" val="691321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p:cNvSpPr>
          <p:nvPr>
            <p:ph type="sldImg"/>
          </p:nvPr>
        </p:nvSpPr>
        <p:spPr bwMode="auto">
          <a:xfrm>
            <a:off x="1203325" y="703263"/>
            <a:ext cx="4695825" cy="352266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xfrm>
            <a:off x="711053" y="4460929"/>
            <a:ext cx="5680371" cy="42236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82" tIns="46241" rIns="92482" bIns="46241"/>
          <a:lstStyle/>
          <a:p>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a:noFill/>
        </p:spPr>
        <p:txBody>
          <a:bodyPr/>
          <a:lstStyle/>
          <a:p>
            <a:r>
              <a:rPr lang="en-US" dirty="0" smtClean="0"/>
              <a:t>Cutting Edge Metacognition Workshop</a:t>
            </a:r>
          </a:p>
        </p:txBody>
      </p:sp>
      <p:sp>
        <p:nvSpPr>
          <p:cNvPr id="52227" name="Rectangle 3"/>
          <p:cNvSpPr>
            <a:spLocks noGrp="1" noChangeArrowheads="1"/>
          </p:cNvSpPr>
          <p:nvPr>
            <p:ph type="dt" sz="quarter" idx="1"/>
          </p:nvPr>
        </p:nvSpPr>
        <p:spPr>
          <a:noFill/>
        </p:spPr>
        <p:txBody>
          <a:bodyPr/>
          <a:lstStyle/>
          <a:p>
            <a:fld id="{975188F8-FE7B-4DBD-9911-E9B2E3FAEAAB}" type="datetime1">
              <a:rPr lang="en-US" smtClean="0"/>
              <a:pPr/>
              <a:t>3/31/2016</a:t>
            </a:fld>
            <a:endParaRPr lang="en-US" dirty="0" smtClean="0"/>
          </a:p>
        </p:txBody>
      </p:sp>
      <p:sp>
        <p:nvSpPr>
          <p:cNvPr id="52228" name="Rectangle 7"/>
          <p:cNvSpPr>
            <a:spLocks noGrp="1" noChangeArrowheads="1"/>
          </p:cNvSpPr>
          <p:nvPr>
            <p:ph type="sldNum" sz="quarter" idx="5"/>
          </p:nvPr>
        </p:nvSpPr>
        <p:spPr>
          <a:noFill/>
        </p:spPr>
        <p:txBody>
          <a:bodyPr/>
          <a:lstStyle/>
          <a:p>
            <a:fld id="{F98AB3EB-05AB-440B-BBF3-C520CAE835AD}" type="slidenum">
              <a:rPr lang="en-US" smtClean="0"/>
              <a:pPr/>
              <a:t>66</a:t>
            </a:fld>
            <a:endParaRPr lang="en-US" dirty="0" smtClean="0"/>
          </a:p>
        </p:txBody>
      </p:sp>
      <p:sp>
        <p:nvSpPr>
          <p:cNvPr id="52229" name="Rectangle 2"/>
          <p:cNvSpPr>
            <a:spLocks noGrp="1" noRot="1" noChangeAspect="1" noChangeArrowheads="1" noTextEdit="1"/>
          </p:cNvSpPr>
          <p:nvPr>
            <p:ph type="sldImg"/>
          </p:nvPr>
        </p:nvSpPr>
        <p:spPr>
          <a:solidFill>
            <a:srgbClr val="FFFFFF"/>
          </a:solidFill>
          <a:ln/>
        </p:spPr>
      </p:sp>
      <p:sp>
        <p:nvSpPr>
          <p:cNvPr id="5223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smtClean="0">
              <a:latin typeface="Times"/>
            </a:endParaRPr>
          </a:p>
        </p:txBody>
      </p:sp>
    </p:spTree>
    <p:extLst>
      <p:ext uri="{BB962C8B-B14F-4D97-AF65-F5344CB8AC3E}">
        <p14:creationId xmlns:p14="http://schemas.microsoft.com/office/powerpoint/2010/main" val="2270045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lvl="1" eaLnBrk="1" fontAlgn="auto" hangingPunct="1">
              <a:spcBef>
                <a:spcPct val="50000"/>
              </a:spcBef>
              <a:spcAft>
                <a:spcPts val="0"/>
              </a:spcAft>
              <a:buClr>
                <a:schemeClr val="accent4">
                  <a:lumMod val="75000"/>
                </a:schemeClr>
              </a:buClr>
              <a:buFontTx/>
              <a:buChar char="•"/>
              <a:defRPr/>
            </a:pPr>
            <a:endParaRPr lang="en-US" sz="900" dirty="0">
              <a:latin typeface="Times New Roman" pitchFamily="18" charset="0"/>
              <a:cs typeface="Times New Roman" pitchFamily="18" charset="0"/>
            </a:endParaRPr>
          </a:p>
        </p:txBody>
      </p:sp>
      <p:sp>
        <p:nvSpPr>
          <p:cNvPr id="158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61896">
              <a:spcBef>
                <a:spcPct val="30000"/>
              </a:spcBef>
              <a:defRPr sz="1200">
                <a:solidFill>
                  <a:schemeClr val="tx1"/>
                </a:solidFill>
                <a:latin typeface="Calibri" panose="020F0502020204030204" pitchFamily="34" charset="0"/>
                <a:ea typeface="MS PGothic" panose="020B0600070205080204" pitchFamily="34" charset="-128"/>
              </a:defRPr>
            </a:lvl1pPr>
            <a:lvl2pPr marL="701580" indent="-269838" defTabSz="861896">
              <a:spcBef>
                <a:spcPct val="30000"/>
              </a:spcBef>
              <a:defRPr sz="1200">
                <a:solidFill>
                  <a:schemeClr val="tx1"/>
                </a:solidFill>
                <a:latin typeface="Calibri" panose="020F0502020204030204" pitchFamily="34" charset="0"/>
                <a:ea typeface="MS PGothic" panose="020B0600070205080204" pitchFamily="34" charset="-128"/>
              </a:defRPr>
            </a:lvl2pPr>
            <a:lvl3pPr marL="1080941" indent="-215871" defTabSz="861896">
              <a:spcBef>
                <a:spcPct val="30000"/>
              </a:spcBef>
              <a:defRPr sz="1200">
                <a:solidFill>
                  <a:schemeClr val="tx1"/>
                </a:solidFill>
                <a:latin typeface="Calibri" panose="020F0502020204030204" pitchFamily="34" charset="0"/>
                <a:ea typeface="MS PGothic" panose="020B0600070205080204" pitchFamily="34" charset="-128"/>
              </a:defRPr>
            </a:lvl3pPr>
            <a:lvl4pPr marL="1512683" indent="-215871" defTabSz="861896">
              <a:spcBef>
                <a:spcPct val="30000"/>
              </a:spcBef>
              <a:defRPr sz="1200">
                <a:solidFill>
                  <a:schemeClr val="tx1"/>
                </a:solidFill>
                <a:latin typeface="Calibri" panose="020F0502020204030204" pitchFamily="34" charset="0"/>
                <a:ea typeface="MS PGothic" panose="020B0600070205080204" pitchFamily="34" charset="-128"/>
              </a:defRPr>
            </a:lvl4pPr>
            <a:lvl5pPr marL="1944425" indent="-215871" defTabSz="861896">
              <a:spcBef>
                <a:spcPct val="30000"/>
              </a:spcBef>
              <a:defRPr sz="1200">
                <a:solidFill>
                  <a:schemeClr val="tx1"/>
                </a:solidFill>
                <a:latin typeface="Calibri" panose="020F0502020204030204" pitchFamily="34" charset="0"/>
                <a:ea typeface="MS PGothic" panose="020B0600070205080204" pitchFamily="34" charset="-128"/>
              </a:defRPr>
            </a:lvl5pPr>
            <a:lvl6pPr marL="2401564" indent="-215871" defTabSz="861896"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858702" indent="-215871" defTabSz="861896"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315839" indent="-215871" defTabSz="861896"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772977" indent="-215871" defTabSz="861896"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a:spcBef>
                <a:spcPct val="0"/>
              </a:spcBef>
            </a:pPr>
            <a:fld id="{49939360-74B0-49AB-AF8B-E1E3275618E4}" type="slidenum">
              <a:rPr lang="en-US" altLang="en-US" sz="1100">
                <a:solidFill>
                  <a:srgbClr val="000000"/>
                </a:solidFill>
                <a:latin typeface="Arial" panose="020B0604020202020204" pitchFamily="34" charset="0"/>
                <a:cs typeface="Arial" panose="020B0604020202020204" pitchFamily="34" charset="0"/>
              </a:rPr>
              <a:pPr>
                <a:spcBef>
                  <a:spcPct val="0"/>
                </a:spcBef>
              </a:pPr>
              <a:t>3</a:t>
            </a:fld>
            <a:endParaRPr lang="en-US" altLang="en-US" sz="110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45880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lvl="1" eaLnBrk="1" fontAlgn="auto" hangingPunct="1">
              <a:spcBef>
                <a:spcPct val="50000"/>
              </a:spcBef>
              <a:spcAft>
                <a:spcPts val="0"/>
              </a:spcAft>
              <a:buClr>
                <a:schemeClr val="accent4">
                  <a:lumMod val="75000"/>
                </a:schemeClr>
              </a:buClr>
              <a:defRPr/>
            </a:pPr>
            <a:endParaRPr lang="en-US" sz="900" dirty="0">
              <a:latin typeface="Times New Roman" pitchFamily="18" charset="0"/>
              <a:cs typeface="Times New Roman" pitchFamily="18" charset="0"/>
            </a:endParaRPr>
          </a:p>
        </p:txBody>
      </p:sp>
      <p:sp>
        <p:nvSpPr>
          <p:cNvPr id="171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MS PGothic" panose="020B0600070205080204" pitchFamily="34" charset="-128"/>
              </a:defRPr>
            </a:lvl1pPr>
            <a:lvl2pPr marL="679358" indent="-258728">
              <a:spcBef>
                <a:spcPct val="30000"/>
              </a:spcBef>
              <a:defRPr sz="1200">
                <a:solidFill>
                  <a:schemeClr val="tx1"/>
                </a:solidFill>
                <a:latin typeface="Calibri" panose="020F0502020204030204" pitchFamily="34" charset="0"/>
                <a:ea typeface="MS PGothic" panose="020B0600070205080204" pitchFamily="34" charset="-128"/>
              </a:defRPr>
            </a:lvl2pPr>
            <a:lvl3pPr marL="1046022" indent="-206347">
              <a:spcBef>
                <a:spcPct val="30000"/>
              </a:spcBef>
              <a:defRPr sz="1200">
                <a:solidFill>
                  <a:schemeClr val="tx1"/>
                </a:solidFill>
                <a:latin typeface="Calibri" panose="020F0502020204030204" pitchFamily="34" charset="0"/>
                <a:ea typeface="MS PGothic" panose="020B0600070205080204" pitchFamily="34" charset="-128"/>
              </a:defRPr>
            </a:lvl3pPr>
            <a:lvl4pPr marL="1465065" indent="-206347">
              <a:spcBef>
                <a:spcPct val="30000"/>
              </a:spcBef>
              <a:defRPr sz="1200">
                <a:solidFill>
                  <a:schemeClr val="tx1"/>
                </a:solidFill>
                <a:latin typeface="Calibri" panose="020F0502020204030204" pitchFamily="34" charset="0"/>
                <a:ea typeface="MS PGothic" panose="020B0600070205080204" pitchFamily="34" charset="-128"/>
              </a:defRPr>
            </a:lvl4pPr>
            <a:lvl5pPr marL="1885695" indent="-206347">
              <a:spcBef>
                <a:spcPct val="30000"/>
              </a:spcBef>
              <a:defRPr sz="1200">
                <a:solidFill>
                  <a:schemeClr val="tx1"/>
                </a:solidFill>
                <a:latin typeface="Calibri" panose="020F0502020204030204" pitchFamily="34" charset="0"/>
                <a:ea typeface="MS PGothic" panose="020B0600070205080204" pitchFamily="34" charset="-128"/>
              </a:defRPr>
            </a:lvl5pPr>
            <a:lvl6pPr marL="2342833" indent="-206347" defTabSz="4571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6pPr>
            <a:lvl7pPr marL="2799971" indent="-206347" defTabSz="4571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7pPr>
            <a:lvl8pPr marL="3257110" indent="-206347" defTabSz="4571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8pPr>
            <a:lvl9pPr marL="3714248" indent="-206347" defTabSz="457138" eaLnBrk="0" fontAlgn="base" hangingPunct="0">
              <a:spcBef>
                <a:spcPct val="30000"/>
              </a:spcBef>
              <a:spcAft>
                <a:spcPct val="0"/>
              </a:spcAft>
              <a:defRPr sz="1200">
                <a:solidFill>
                  <a:schemeClr val="tx1"/>
                </a:solidFill>
                <a:latin typeface="Calibri" panose="020F0502020204030204" pitchFamily="34" charset="0"/>
                <a:ea typeface="MS PGothic" panose="020B0600070205080204" pitchFamily="34" charset="-128"/>
              </a:defRPr>
            </a:lvl9pPr>
          </a:lstStyle>
          <a:p>
            <a:pPr eaLnBrk="0" hangingPunct="0">
              <a:spcBef>
                <a:spcPct val="0"/>
              </a:spcBef>
            </a:pPr>
            <a:fld id="{6646E23C-C937-4DCC-89F8-DDBC80F32124}" type="slidenum">
              <a:rPr lang="en-US" altLang="en-US" sz="1100">
                <a:solidFill>
                  <a:srgbClr val="000000"/>
                </a:solidFill>
                <a:latin typeface="Arial" panose="020B0604020202020204" pitchFamily="34" charset="0"/>
              </a:rPr>
              <a:pPr eaLnBrk="0" hangingPunct="0">
                <a:spcBef>
                  <a:spcPct val="0"/>
                </a:spcBef>
              </a:pPr>
              <a:t>4</a:t>
            </a:fld>
            <a:endParaRPr lang="en-US" altLang="en-US" sz="1100">
              <a:solidFill>
                <a:srgbClr val="000000"/>
              </a:solidFill>
              <a:latin typeface="Arial" panose="020B0604020202020204" pitchFamily="34" charset="0"/>
            </a:endParaRPr>
          </a:p>
        </p:txBody>
      </p:sp>
    </p:spTree>
    <p:extLst>
      <p:ext uri="{BB962C8B-B14F-4D97-AF65-F5344CB8AC3E}">
        <p14:creationId xmlns:p14="http://schemas.microsoft.com/office/powerpoint/2010/main" val="4102924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lvl="1" eaLnBrk="1" fontAlgn="auto" hangingPunct="1">
              <a:spcBef>
                <a:spcPct val="50000"/>
              </a:spcBef>
              <a:spcAft>
                <a:spcPts val="0"/>
              </a:spcAft>
              <a:buClr>
                <a:schemeClr val="accent4">
                  <a:lumMod val="75000"/>
                </a:schemeClr>
              </a:buClr>
              <a:buFont typeface="Arial" pitchFamily="34" charset="0"/>
              <a:buChar char="•"/>
              <a:defRPr/>
            </a:pPr>
            <a:r>
              <a:rPr lang="en-US" sz="1000" dirty="0">
                <a:latin typeface="Times New Roman" pitchFamily="18" charset="0"/>
                <a:ea typeface="+mn-ea"/>
                <a:cs typeface="Times New Roman" pitchFamily="18" charset="0"/>
              </a:rPr>
              <a:t> 44% of all scholars served are underrepresented minorities, and we have had a fairly equal distribution of male and female participants.</a:t>
            </a:r>
          </a:p>
          <a:p>
            <a:pPr lvl="1" eaLnBrk="1" fontAlgn="auto" hangingPunct="1">
              <a:spcBef>
                <a:spcPct val="50000"/>
              </a:spcBef>
              <a:spcAft>
                <a:spcPts val="0"/>
              </a:spcAft>
              <a:buClr>
                <a:schemeClr val="accent4">
                  <a:lumMod val="75000"/>
                </a:schemeClr>
              </a:buClr>
              <a:defRPr/>
            </a:pPr>
            <a:endParaRPr lang="en-US" sz="1000" dirty="0">
              <a:latin typeface="Times New Roman" pitchFamily="18" charset="0"/>
              <a:ea typeface="+mn-ea"/>
              <a:cs typeface="Times New Roman" pitchFamily="18" charset="0"/>
            </a:endParaRPr>
          </a:p>
          <a:p>
            <a:pPr lvl="1" eaLnBrk="1" fontAlgn="auto" hangingPunct="1">
              <a:spcBef>
                <a:spcPct val="50000"/>
              </a:spcBef>
              <a:spcAft>
                <a:spcPts val="0"/>
              </a:spcAft>
              <a:buClr>
                <a:schemeClr val="accent4">
                  <a:lumMod val="75000"/>
                </a:schemeClr>
              </a:buClr>
              <a:buFont typeface="Arial" pitchFamily="34" charset="0"/>
              <a:buChar char="•"/>
              <a:defRPr/>
            </a:pPr>
            <a:r>
              <a:rPr lang="en-US" sz="1000" dirty="0">
                <a:latin typeface="Times New Roman" pitchFamily="18" charset="0"/>
                <a:ea typeface="+mn-ea"/>
                <a:cs typeface="Times New Roman" pitchFamily="18" charset="0"/>
              </a:rPr>
              <a:t>Most of our scholars have come from the College of Science followed by Engineering.  We are seeing a growing number of students in the College of Agriculture. </a:t>
            </a:r>
          </a:p>
        </p:txBody>
      </p:sp>
      <p:sp>
        <p:nvSpPr>
          <p:cNvPr id="146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850" indent="-285711">
              <a:defRPr>
                <a:solidFill>
                  <a:schemeClr val="tx1"/>
                </a:solidFill>
                <a:latin typeface="Calibri" panose="020F0502020204030204" pitchFamily="34" charset="0"/>
                <a:ea typeface="MS PGothic" panose="020B0600070205080204" pitchFamily="34" charset="-128"/>
              </a:defRPr>
            </a:lvl2pPr>
            <a:lvl3pPr marL="1142845" indent="-228569">
              <a:defRPr>
                <a:solidFill>
                  <a:schemeClr val="tx1"/>
                </a:solidFill>
                <a:latin typeface="Calibri" panose="020F0502020204030204" pitchFamily="34" charset="0"/>
                <a:ea typeface="MS PGothic" panose="020B0600070205080204" pitchFamily="34" charset="-128"/>
              </a:defRPr>
            </a:lvl3pPr>
            <a:lvl4pPr marL="1599984" indent="-228569">
              <a:defRPr>
                <a:solidFill>
                  <a:schemeClr val="tx1"/>
                </a:solidFill>
                <a:latin typeface="Calibri" panose="020F0502020204030204" pitchFamily="34" charset="0"/>
                <a:ea typeface="MS PGothic" panose="020B0600070205080204" pitchFamily="34" charset="-128"/>
              </a:defRPr>
            </a:lvl4pPr>
            <a:lvl5pPr marL="2057122" indent="-228569">
              <a:defRPr>
                <a:solidFill>
                  <a:schemeClr val="tx1"/>
                </a:solidFill>
                <a:latin typeface="Calibri" panose="020F0502020204030204" pitchFamily="34" charset="0"/>
                <a:ea typeface="MS PGothic" panose="020B0600070205080204" pitchFamily="34" charset="-128"/>
              </a:defRPr>
            </a:lvl5pPr>
            <a:lvl6pPr marL="2514260" indent="-228569" defTabSz="45713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398" indent="-228569" defTabSz="45713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8537" indent="-228569" defTabSz="45713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5674" indent="-228569" defTabSz="45713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0" hangingPunct="0"/>
            <a:fld id="{86AE0252-C589-4634-9492-8D06D49A284B}" type="slidenum">
              <a:rPr lang="en-US" altLang="en-US" smtClean="0">
                <a:solidFill>
                  <a:srgbClr val="000000"/>
                </a:solidFill>
                <a:latin typeface="Arial" panose="020B0604020202020204" pitchFamily="34" charset="0"/>
              </a:rPr>
              <a:pPr eaLnBrk="0" hangingPunct="0"/>
              <a:t>5</a:t>
            </a:fld>
            <a:endParaRPr lang="en-US"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1864118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9FC88-4920-4B6C-AF58-84F55B162EBD}" type="slidenum">
              <a:rPr lang="en-US" smtClean="0"/>
              <a:pPr/>
              <a:t>10</a:t>
            </a:fld>
            <a:endParaRPr lang="en-US" dirty="0"/>
          </a:p>
        </p:txBody>
      </p:sp>
    </p:spTree>
    <p:extLst>
      <p:ext uri="{BB962C8B-B14F-4D97-AF65-F5344CB8AC3E}">
        <p14:creationId xmlns:p14="http://schemas.microsoft.com/office/powerpoint/2010/main" val="1822960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a:noFill/>
        </p:spPr>
        <p:txBody>
          <a:bodyPr/>
          <a:lstStyle/>
          <a:p>
            <a:r>
              <a:rPr lang="en-US" dirty="0" smtClean="0"/>
              <a:t>Cutting Edge Metacognition Workshop</a:t>
            </a:r>
          </a:p>
        </p:txBody>
      </p:sp>
      <p:sp>
        <p:nvSpPr>
          <p:cNvPr id="52227" name="Rectangle 3"/>
          <p:cNvSpPr>
            <a:spLocks noGrp="1" noChangeArrowheads="1"/>
          </p:cNvSpPr>
          <p:nvPr>
            <p:ph type="dt" sz="quarter" idx="1"/>
          </p:nvPr>
        </p:nvSpPr>
        <p:spPr>
          <a:noFill/>
        </p:spPr>
        <p:txBody>
          <a:bodyPr/>
          <a:lstStyle/>
          <a:p>
            <a:fld id="{975188F8-FE7B-4DBD-9911-E9B2E3FAEAAB}" type="datetime1">
              <a:rPr lang="en-US" smtClean="0"/>
              <a:pPr/>
              <a:t>3/31/2016</a:t>
            </a:fld>
            <a:endParaRPr lang="en-US" dirty="0" smtClean="0"/>
          </a:p>
        </p:txBody>
      </p:sp>
      <p:sp>
        <p:nvSpPr>
          <p:cNvPr id="52228" name="Rectangle 7"/>
          <p:cNvSpPr>
            <a:spLocks noGrp="1" noChangeArrowheads="1"/>
          </p:cNvSpPr>
          <p:nvPr>
            <p:ph type="sldNum" sz="quarter" idx="5"/>
          </p:nvPr>
        </p:nvSpPr>
        <p:spPr>
          <a:noFill/>
        </p:spPr>
        <p:txBody>
          <a:bodyPr/>
          <a:lstStyle/>
          <a:p>
            <a:fld id="{F98AB3EB-05AB-440B-BBF3-C520CAE835AD}" type="slidenum">
              <a:rPr lang="en-US" smtClean="0"/>
              <a:pPr/>
              <a:t>27</a:t>
            </a:fld>
            <a:endParaRPr lang="en-US" dirty="0" smtClean="0"/>
          </a:p>
        </p:txBody>
      </p:sp>
      <p:sp>
        <p:nvSpPr>
          <p:cNvPr id="52229" name="Rectangle 2"/>
          <p:cNvSpPr>
            <a:spLocks noGrp="1" noRot="1" noChangeAspect="1" noChangeArrowheads="1" noTextEdit="1"/>
          </p:cNvSpPr>
          <p:nvPr>
            <p:ph type="sldImg"/>
          </p:nvPr>
        </p:nvSpPr>
        <p:spPr>
          <a:solidFill>
            <a:srgbClr val="FFFFFF"/>
          </a:solidFill>
          <a:ln/>
        </p:spPr>
      </p:sp>
      <p:sp>
        <p:nvSpPr>
          <p:cNvPr id="5223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smtClean="0">
              <a:latin typeface="Time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C9FC88-4920-4B6C-AF58-84F55B162EBD}" type="slidenum">
              <a:rPr lang="en-US" smtClean="0"/>
              <a:pPr/>
              <a:t>42</a:t>
            </a:fld>
            <a:endParaRPr lang="en-US" dirty="0"/>
          </a:p>
        </p:txBody>
      </p:sp>
    </p:spTree>
    <p:extLst>
      <p:ext uri="{BB962C8B-B14F-4D97-AF65-F5344CB8AC3E}">
        <p14:creationId xmlns:p14="http://schemas.microsoft.com/office/powerpoint/2010/main" val="2790650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a:prstGeom prst="rect">
            <a:avLst/>
          </a:prstGeom>
          <a:noFill/>
          <a:ln w="12700">
            <a:solidFill>
              <a:prstClr val="black"/>
            </a:solidFill>
          </a:ln>
        </p:spPr>
      </p:sp>
      <p:sp>
        <p:nvSpPr>
          <p:cNvPr id="3" name="Notes Placeholder 2"/>
          <p:cNvSpPr>
            <a:spLocks noGrp="1"/>
          </p:cNvSpPr>
          <p:nvPr>
            <p:ph type="body" idx="1"/>
          </p:nvPr>
        </p:nvSpPr>
        <p:spPr>
          <a:xfrm>
            <a:off x="711051" y="4459326"/>
            <a:ext cx="5681980" cy="4225214"/>
          </a:xfrm>
          <a:prstGeom prst="rect">
            <a:avLst/>
          </a:prstGeom>
        </p:spPr>
        <p:txBody>
          <a:bodyPr lIns="92467" tIns="46234" rIns="92467" bIns="46234">
            <a:normAutofit/>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a:xfrm>
            <a:off x="0" y="4"/>
            <a:ext cx="3077739" cy="469745"/>
          </a:xfrm>
          <a:prstGeom prst="rect">
            <a:avLst/>
          </a:prstGeom>
          <a:noFill/>
        </p:spPr>
        <p:txBody>
          <a:bodyPr/>
          <a:lstStyle/>
          <a:p>
            <a:r>
              <a:rPr lang="en-US" dirty="0" smtClean="0"/>
              <a:t>Cutting Edge Metacognition Workshop</a:t>
            </a:r>
          </a:p>
        </p:txBody>
      </p:sp>
      <p:sp>
        <p:nvSpPr>
          <p:cNvPr id="52227" name="Rectangle 3"/>
          <p:cNvSpPr>
            <a:spLocks noGrp="1" noChangeArrowheads="1"/>
          </p:cNvSpPr>
          <p:nvPr>
            <p:ph type="dt" sz="quarter" idx="1"/>
          </p:nvPr>
        </p:nvSpPr>
        <p:spPr>
          <a:xfrm>
            <a:off x="4023092" y="4"/>
            <a:ext cx="3077739" cy="469745"/>
          </a:xfrm>
          <a:prstGeom prst="rect">
            <a:avLst/>
          </a:prstGeom>
          <a:noFill/>
        </p:spPr>
        <p:txBody>
          <a:bodyPr/>
          <a:lstStyle/>
          <a:p>
            <a:fld id="{975188F8-FE7B-4DBD-9911-E9B2E3FAEAAB}" type="datetime1">
              <a:rPr lang="en-US" smtClean="0"/>
              <a:pPr/>
              <a:t>3/31/2016</a:t>
            </a:fld>
            <a:endParaRPr lang="en-US" dirty="0" smtClean="0"/>
          </a:p>
        </p:txBody>
      </p:sp>
      <p:sp>
        <p:nvSpPr>
          <p:cNvPr id="52228" name="Rectangle 7"/>
          <p:cNvSpPr>
            <a:spLocks noGrp="1" noChangeArrowheads="1"/>
          </p:cNvSpPr>
          <p:nvPr>
            <p:ph type="sldNum" sz="quarter" idx="5"/>
          </p:nvPr>
        </p:nvSpPr>
        <p:spPr>
          <a:xfrm>
            <a:off x="4023092" y="8917128"/>
            <a:ext cx="3077739" cy="469745"/>
          </a:xfrm>
          <a:prstGeom prst="rect">
            <a:avLst/>
          </a:prstGeom>
          <a:noFill/>
        </p:spPr>
        <p:txBody>
          <a:bodyPr/>
          <a:lstStyle/>
          <a:p>
            <a:fld id="{F98AB3EB-05AB-440B-BBF3-C520CAE835AD}" type="slidenum">
              <a:rPr lang="en-US" smtClean="0"/>
              <a:pPr/>
              <a:t>44</a:t>
            </a:fld>
            <a:endParaRPr lang="en-US" dirty="0" smtClean="0"/>
          </a:p>
        </p:txBody>
      </p:sp>
      <p:sp>
        <p:nvSpPr>
          <p:cNvPr id="52229" name="Rectangle 2"/>
          <p:cNvSpPr>
            <a:spLocks noGrp="1" noRot="1" noChangeAspect="1" noChangeArrowheads="1" noTextEdit="1"/>
          </p:cNvSpPr>
          <p:nvPr>
            <p:ph type="sldImg"/>
          </p:nvPr>
        </p:nvSpPr>
        <p:spPr>
          <a:xfrm>
            <a:off x="1204913" y="704850"/>
            <a:ext cx="4692650" cy="3519488"/>
          </a:xfrm>
          <a:prstGeom prst="rect">
            <a:avLst/>
          </a:prstGeom>
          <a:solidFill>
            <a:srgbClr val="FFFFFF"/>
          </a:solidFill>
          <a:ln/>
        </p:spPr>
      </p:sp>
      <p:sp>
        <p:nvSpPr>
          <p:cNvPr id="52230" name="Rectangle 3"/>
          <p:cNvSpPr>
            <a:spLocks noGrp="1" noChangeArrowheads="1"/>
          </p:cNvSpPr>
          <p:nvPr>
            <p:ph type="body" idx="1"/>
          </p:nvPr>
        </p:nvSpPr>
        <p:spPr>
          <a:xfrm>
            <a:off x="710248" y="4460171"/>
            <a:ext cx="5681980" cy="4224493"/>
          </a:xfrm>
          <a:prstGeom prst="rect">
            <a:avLst/>
          </a:prstGeom>
          <a:solidFill>
            <a:srgbClr val="FFFFFF"/>
          </a:solidFill>
          <a:ln>
            <a:solidFill>
              <a:srgbClr val="000000"/>
            </a:solidFill>
          </a:ln>
        </p:spPr>
        <p:txBody>
          <a:bodyPr/>
          <a:lstStyle/>
          <a:p>
            <a:pPr eaLnBrk="1" hangingPunct="1"/>
            <a:endParaRPr lang="en-US" dirty="0" smtClean="0">
              <a:latin typeface="Times"/>
            </a:endParaRPr>
          </a:p>
        </p:txBody>
      </p:sp>
    </p:spTree>
    <p:extLst>
      <p:ext uri="{BB962C8B-B14F-4D97-AF65-F5344CB8AC3E}">
        <p14:creationId xmlns:p14="http://schemas.microsoft.com/office/powerpoint/2010/main" val="977677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219200" y="381000"/>
            <a:ext cx="7620000" cy="1470025"/>
          </a:xfrm>
        </p:spPr>
        <p:txBody>
          <a:bodyPr/>
          <a:lstStyle>
            <a:lvl1pPr>
              <a:defRPr baseline="0"/>
            </a:lvl1pPr>
          </a:lstStyle>
          <a:p>
            <a:r>
              <a:rPr lang="en-US" dirty="0" smtClean="0"/>
              <a:t>Teach Students HOW to Learn:</a:t>
            </a:r>
            <a:br>
              <a:rPr lang="en-US" dirty="0" smtClean="0"/>
            </a:br>
            <a:r>
              <a:rPr lang="en-US" dirty="0" smtClean="0"/>
              <a:t>Metacognition is the Key!</a:t>
            </a:r>
            <a:endParaRPr lang="en-US" dirty="0"/>
          </a:p>
        </p:txBody>
      </p:sp>
      <p:sp>
        <p:nvSpPr>
          <p:cNvPr id="3" name="Subtitle 2"/>
          <p:cNvSpPr>
            <a:spLocks noGrp="1"/>
          </p:cNvSpPr>
          <p:nvPr>
            <p:ph type="subTitle" idx="1" hasCustomPrompt="1"/>
          </p:nvPr>
        </p:nvSpPr>
        <p:spPr>
          <a:xfrm>
            <a:off x="914400" y="2819400"/>
            <a:ext cx="8229600" cy="1752600"/>
          </a:xfrm>
        </p:spPr>
        <p:txBody>
          <a:bodyPr>
            <a:normAutofit/>
          </a:bodyPr>
          <a:lstStyle>
            <a:lvl1pPr marL="0" indent="0" algn="ctr">
              <a:buNone/>
              <a:defRPr sz="2800" baseline="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Saundra Yancy McGuire, Ph.D.</a:t>
            </a:r>
          </a:p>
          <a:p>
            <a:r>
              <a:rPr lang="en-US" dirty="0" smtClean="0"/>
              <a:t>Asst. Vice Chancellor for Leaning &amp; Teaching</a:t>
            </a:r>
          </a:p>
          <a:p>
            <a:r>
              <a:rPr lang="en-US" dirty="0" smtClean="0"/>
              <a:t>Professor of Chemistry</a:t>
            </a:r>
          </a:p>
          <a:p>
            <a:endParaRPr lang="en-US" dirty="0"/>
          </a:p>
        </p:txBody>
      </p:sp>
      <p:sp>
        <p:nvSpPr>
          <p:cNvPr id="4" name="TextBox 3"/>
          <p:cNvSpPr txBox="1"/>
          <p:nvPr userDrawn="1"/>
        </p:nvSpPr>
        <p:spPr>
          <a:xfrm>
            <a:off x="2286000" y="5181600"/>
            <a:ext cx="5181600" cy="954107"/>
          </a:xfrm>
          <a:prstGeom prst="rect">
            <a:avLst/>
          </a:prstGeom>
          <a:noFill/>
        </p:spPr>
        <p:txBody>
          <a:bodyPr wrap="square" rtlCol="0">
            <a:spAutoFit/>
          </a:bodyPr>
          <a:lstStyle/>
          <a:p>
            <a:pPr algn="ctr"/>
            <a:r>
              <a:rPr lang="en-US" sz="2800" dirty="0" smtClean="0"/>
              <a:t>Innovative Educators Webinar</a:t>
            </a:r>
          </a:p>
          <a:p>
            <a:pPr algn="ctr"/>
            <a:r>
              <a:rPr lang="en-US" sz="2800" dirty="0" smtClean="0"/>
              <a:t>October 20, 2010</a:t>
            </a:r>
            <a:endParaRPr lang="en-US" sz="280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447800" y="274638"/>
            <a:ext cx="5029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1173163" y="6265863"/>
            <a:ext cx="1905000" cy="457200"/>
          </a:xfrm>
          <a:prstGeom prst="rect">
            <a:avLst/>
          </a:prstGeom>
        </p:spPr>
        <p:txBody>
          <a:bodyPr/>
          <a:lstStyle/>
          <a:p>
            <a:pPr>
              <a:defRPr/>
            </a:pPr>
            <a:endParaRPr lang="en-US" dirty="0"/>
          </a:p>
        </p:txBody>
      </p:sp>
      <p:sp>
        <p:nvSpPr>
          <p:cNvPr id="5" name="Footer Placeholder 4"/>
          <p:cNvSpPr>
            <a:spLocks noGrp="1"/>
          </p:cNvSpPr>
          <p:nvPr>
            <p:ph type="ftr" sz="quarter" idx="11"/>
          </p:nvPr>
        </p:nvSpPr>
        <p:spPr>
          <a:xfrm>
            <a:off x="3581400" y="6248400"/>
            <a:ext cx="2895600" cy="457200"/>
          </a:xfrm>
          <a:prstGeom prst="rect">
            <a:avLst/>
          </a:prstGeom>
        </p:spPr>
        <p:txBody>
          <a:bodyPr/>
          <a:lstStyle/>
          <a:p>
            <a:pPr>
              <a:defRPr/>
            </a:pPr>
            <a:endParaRPr lang="en-US" dirty="0"/>
          </a:p>
        </p:txBody>
      </p:sp>
      <p:sp>
        <p:nvSpPr>
          <p:cNvPr id="6" name="Slide Number Placeholder 5"/>
          <p:cNvSpPr>
            <a:spLocks noGrp="1"/>
          </p:cNvSpPr>
          <p:nvPr>
            <p:ph type="sldNum" sz="quarter" idx="12"/>
          </p:nvPr>
        </p:nvSpPr>
        <p:spPr>
          <a:xfrm>
            <a:off x="7010400" y="6248400"/>
            <a:ext cx="1905000" cy="457200"/>
          </a:xfrm>
          <a:prstGeom prst="rect">
            <a:avLst/>
          </a:prstGeom>
        </p:spPr>
        <p:txBody>
          <a:bodyPr/>
          <a:lstStyle/>
          <a:p>
            <a:pPr>
              <a:defRPr/>
            </a:pPr>
            <a:fld id="{06968B97-AB73-4D98-A43A-2266794DABED}" type="slidenum">
              <a:rPr lang="en-US" smtClean="0"/>
              <a:pPr>
                <a:defRPr/>
              </a:pPr>
              <a:t>‹#›</a:t>
            </a:fld>
            <a:endParaRPr lang="en-US" dirty="0"/>
          </a:p>
        </p:txBody>
      </p:sp>
    </p:spTree>
    <p:extLst>
      <p:ext uri="{BB962C8B-B14F-4D97-AF65-F5344CB8AC3E}">
        <p14:creationId xmlns:p14="http://schemas.microsoft.com/office/powerpoint/2010/main" val="242177947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27"/>
          <p:cNvSpPr>
            <a:spLocks noGrp="1" noChangeArrowheads="1"/>
          </p:cNvSpPr>
          <p:nvPr>
            <p:ph type="dt" sz="half" idx="10"/>
          </p:nvPr>
        </p:nvSpPr>
        <p:spPr>
          <a:xfrm>
            <a:off x="1173163" y="6265863"/>
            <a:ext cx="1905000" cy="457200"/>
          </a:xfrm>
          <a:prstGeom prst="rect">
            <a:avLst/>
          </a:prstGeom>
          <a:ln/>
        </p:spPr>
        <p:txBody>
          <a:bodyPr/>
          <a:lstStyle>
            <a:lvl1pPr>
              <a:defRPr/>
            </a:lvl1pPr>
          </a:lstStyle>
          <a:p>
            <a:pPr>
              <a:defRPr/>
            </a:pPr>
            <a:endParaRPr lang="en-US" dirty="0"/>
          </a:p>
        </p:txBody>
      </p:sp>
      <p:sp>
        <p:nvSpPr>
          <p:cNvPr id="4" name="Rectangle 28"/>
          <p:cNvSpPr>
            <a:spLocks noGrp="1" noChangeArrowheads="1"/>
          </p:cNvSpPr>
          <p:nvPr>
            <p:ph type="ftr" sz="quarter" idx="11"/>
          </p:nvPr>
        </p:nvSpPr>
        <p:spPr>
          <a:xfrm>
            <a:off x="3581400" y="6248400"/>
            <a:ext cx="2895600" cy="457200"/>
          </a:xfrm>
          <a:prstGeom prst="rect">
            <a:avLst/>
          </a:prstGeom>
          <a:ln/>
        </p:spPr>
        <p:txBody>
          <a:bodyPr/>
          <a:lstStyle>
            <a:lvl1pPr>
              <a:defRPr/>
            </a:lvl1pPr>
          </a:lstStyle>
          <a:p>
            <a:pPr>
              <a:defRPr/>
            </a:pPr>
            <a:endParaRPr lang="en-US" dirty="0"/>
          </a:p>
        </p:txBody>
      </p:sp>
      <p:sp>
        <p:nvSpPr>
          <p:cNvPr id="5" name="Rectangle 29"/>
          <p:cNvSpPr>
            <a:spLocks noGrp="1" noChangeArrowheads="1"/>
          </p:cNvSpPr>
          <p:nvPr>
            <p:ph type="sldNum" sz="quarter" idx="12"/>
          </p:nvPr>
        </p:nvSpPr>
        <p:spPr>
          <a:xfrm>
            <a:off x="7010400" y="6248400"/>
            <a:ext cx="1905000" cy="457200"/>
          </a:xfrm>
          <a:prstGeom prst="rect">
            <a:avLst/>
          </a:prstGeom>
          <a:ln/>
        </p:spPr>
        <p:txBody>
          <a:bodyPr/>
          <a:lstStyle>
            <a:lvl1pPr>
              <a:defRPr/>
            </a:lvl1pPr>
          </a:lstStyle>
          <a:p>
            <a:pPr>
              <a:defRPr/>
            </a:pPr>
            <a:fld id="{8C076582-7D8C-4105-8A38-C61BA0C8A34F}" type="slidenum">
              <a:rPr lang="en-US"/>
              <a:pPr>
                <a:defRPr/>
              </a:pPr>
              <a:t>‹#›</a:t>
            </a:fld>
            <a:endParaRPr lang="en-US" dirty="0"/>
          </a:p>
        </p:txBody>
      </p:sp>
    </p:spTree>
    <p:extLst>
      <p:ext uri="{BB962C8B-B14F-4D97-AF65-F5344CB8AC3E}">
        <p14:creationId xmlns:p14="http://schemas.microsoft.com/office/powerpoint/2010/main" val="347369612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199" y="4406900"/>
            <a:ext cx="6894513"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600199" y="2906713"/>
            <a:ext cx="6894513" cy="1500187"/>
          </a:xfrm>
        </p:spPr>
        <p:txBody>
          <a:bodyPr anchor="b"/>
          <a:lstStyle>
            <a:lvl1pPr marL="0" indent="0">
              <a:buNone/>
              <a:defRPr sz="2000">
                <a:solidFill>
                  <a:srgbClr val="66666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600200"/>
            <a:ext cx="3505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410200" y="1600200"/>
            <a:ext cx="3429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46212" y="1535113"/>
            <a:ext cx="3659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46212" y="2174875"/>
            <a:ext cx="3659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57800" y="1535113"/>
            <a:ext cx="3733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57800" y="2174875"/>
            <a:ext cx="3733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7800" y="273050"/>
            <a:ext cx="2627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114800" y="273050"/>
            <a:ext cx="48006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447800" y="1435100"/>
            <a:ext cx="2627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9" name="Straight Connector 8"/>
          <p:cNvCxnSpPr/>
          <p:nvPr userDrawn="1"/>
        </p:nvCxnSpPr>
        <p:spPr>
          <a:xfrm>
            <a:off x="0" y="6172200"/>
            <a:ext cx="9144000" cy="0"/>
          </a:xfrm>
          <a:prstGeom prst="line">
            <a:avLst/>
          </a:prstGeom>
          <a:ln w="76200">
            <a:solidFill>
              <a:srgbClr val="461D7C"/>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057400" y="274638"/>
            <a:ext cx="66294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057400" y="1600200"/>
            <a:ext cx="6629400" cy="4525963"/>
          </a:xfrm>
          <a:prstGeom prst="rect">
            <a:avLst/>
          </a:prstGeom>
        </p:spPr>
        <p:txBody>
          <a:bodyPr vert="horz" lIns="91440" tIns="45720" rIns="91440" bIns="45720" rtlCol="0">
            <a:normAutofit/>
          </a:bodyPr>
          <a:lstStyle/>
          <a:p>
            <a:pPr lvl="0"/>
            <a:endParaRPr lang="en-US" dirty="0"/>
          </a:p>
        </p:txBody>
      </p:sp>
      <p:sp>
        <p:nvSpPr>
          <p:cNvPr id="7" name="Rectangle 6"/>
          <p:cNvSpPr/>
          <p:nvPr userDrawn="1"/>
        </p:nvSpPr>
        <p:spPr>
          <a:xfrm>
            <a:off x="0" y="0"/>
            <a:ext cx="914400" cy="6858000"/>
          </a:xfrm>
          <a:prstGeom prst="rect">
            <a:avLst/>
          </a:prstGeom>
          <a:solidFill>
            <a:srgbClr val="461D7C"/>
          </a:solidFill>
          <a:ln>
            <a:noFill/>
          </a:ln>
          <a:effectLst>
            <a:innerShdw blurRad="63500" dist="508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Box 2"/>
          <p:cNvSpPr txBox="1">
            <a:spLocks noChangeArrowheads="1"/>
          </p:cNvSpPr>
          <p:nvPr userDrawn="1"/>
        </p:nvSpPr>
        <p:spPr bwMode="auto">
          <a:xfrm>
            <a:off x="6142863" y="6210300"/>
            <a:ext cx="2686050" cy="3429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000000"/>
                </a:solidFill>
                <a:effectLst/>
                <a:latin typeface="Goudy Old Style" pitchFamily="18" charset="0"/>
                <a:cs typeface="Arial" pitchFamily="34" charset="0"/>
              </a:rPr>
              <a:t>C</a:t>
            </a:r>
            <a:r>
              <a:rPr kumimoji="0" lang="en-US" sz="1600" b="0" i="0" u="none" strike="noStrike" cap="none" normalizeH="0" baseline="0" dirty="0" smtClean="0">
                <a:ln>
                  <a:noFill/>
                </a:ln>
                <a:solidFill>
                  <a:srgbClr val="000000"/>
                </a:solidFill>
                <a:effectLst/>
                <a:latin typeface="Goudy Old Style" pitchFamily="18" charset="0"/>
                <a:cs typeface="Arial" pitchFamily="34" charset="0"/>
              </a:rPr>
              <a:t>enter for </a:t>
            </a:r>
            <a:r>
              <a:rPr kumimoji="0" lang="en-US" sz="2000" b="0" i="0" u="none" strike="noStrike" cap="none" normalizeH="0" baseline="0" dirty="0" smtClean="0">
                <a:ln>
                  <a:noFill/>
                </a:ln>
                <a:solidFill>
                  <a:srgbClr val="000000"/>
                </a:solidFill>
                <a:effectLst/>
                <a:latin typeface="Goudy Old Style" pitchFamily="18" charset="0"/>
                <a:cs typeface="Arial" pitchFamily="34" charset="0"/>
              </a:rPr>
              <a:t>A</a:t>
            </a:r>
            <a:r>
              <a:rPr kumimoji="0" lang="en-US" sz="1600" b="0" i="0" u="none" strike="noStrike" cap="none" normalizeH="0" baseline="0" dirty="0" smtClean="0">
                <a:ln>
                  <a:noFill/>
                </a:ln>
                <a:solidFill>
                  <a:srgbClr val="000000"/>
                </a:solidFill>
                <a:effectLst/>
                <a:latin typeface="Goudy Old Style" pitchFamily="18" charset="0"/>
                <a:cs typeface="Arial" pitchFamily="34" charset="0"/>
              </a:rPr>
              <a:t>cademic </a:t>
            </a:r>
            <a:r>
              <a:rPr kumimoji="0" lang="en-US" sz="2000" b="0" i="0" u="none" strike="noStrike" cap="none" normalizeH="0" baseline="0" dirty="0" smtClean="0">
                <a:ln>
                  <a:noFill/>
                </a:ln>
                <a:solidFill>
                  <a:srgbClr val="000000"/>
                </a:solidFill>
                <a:effectLst/>
                <a:latin typeface="Goudy Old Style" pitchFamily="18" charset="0"/>
                <a:cs typeface="Arial" pitchFamily="34" charset="0"/>
              </a:rPr>
              <a:t>S</a:t>
            </a:r>
            <a:r>
              <a:rPr kumimoji="0" lang="en-US" sz="1600" b="0" i="0" u="none" strike="noStrike" cap="none" normalizeH="0" baseline="0" dirty="0" smtClean="0">
                <a:ln>
                  <a:noFill/>
                </a:ln>
                <a:solidFill>
                  <a:srgbClr val="000000"/>
                </a:solidFill>
                <a:effectLst/>
                <a:latin typeface="Goudy Old Style" pitchFamily="18" charset="0"/>
                <a:cs typeface="Arial" pitchFamily="34" charset="0"/>
              </a:rPr>
              <a:t>uccess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Text Box 8"/>
          <p:cNvSpPr txBox="1">
            <a:spLocks noChangeArrowheads="1"/>
          </p:cNvSpPr>
          <p:nvPr userDrawn="1"/>
        </p:nvSpPr>
        <p:spPr bwMode="auto">
          <a:xfrm>
            <a:off x="6048375" y="6477000"/>
            <a:ext cx="2867025" cy="2286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1" u="none" strike="noStrike" cap="none" normalizeH="0" baseline="0" dirty="0" smtClean="0">
                <a:ln>
                  <a:noFill/>
                </a:ln>
                <a:solidFill>
                  <a:srgbClr val="000000"/>
                </a:solidFill>
                <a:effectLst/>
                <a:latin typeface="Arial" pitchFamily="34" charset="0"/>
                <a:cs typeface="Arial" pitchFamily="34" charset="0"/>
              </a:rPr>
              <a:t>Transform Learning. Maximize Performance.</a:t>
            </a: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7" name="Picture 2"/>
          <p:cNvPicPr>
            <a:picLocks noChangeAspect="1" noChangeArrowheads="1"/>
          </p:cNvPicPr>
          <p:nvPr userDrawn="1"/>
        </p:nvPicPr>
        <p:blipFill>
          <a:blip r:embed="rId15" cstate="print"/>
          <a:srcRect/>
          <a:stretch>
            <a:fillRect/>
          </a:stretch>
        </p:blipFill>
        <p:spPr bwMode="auto">
          <a:xfrm>
            <a:off x="1676400" y="6324600"/>
            <a:ext cx="991518" cy="304800"/>
          </a:xfrm>
          <a:prstGeom prst="rect">
            <a:avLst/>
          </a:prstGeom>
          <a:noFill/>
          <a:ln w="9525" algn="in">
            <a:noFill/>
            <a:miter lim="800000"/>
            <a:headEnd/>
            <a:tailEnd/>
          </a:ln>
          <a:effec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txStyles>
    <p:titleStyle>
      <a:lvl1pPr algn="ctr" defTabSz="914400" rtl="0" eaLnBrk="1" latinLnBrk="0" hangingPunct="1">
        <a:spcBef>
          <a:spcPct val="0"/>
        </a:spcBef>
        <a:buNone/>
        <a:defRPr sz="4400" b="1" kern="1200">
          <a:solidFill>
            <a:srgbClr val="461D7C"/>
          </a:solidFill>
          <a:latin typeface="Goudy Old Style"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666666"/>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wmf"/></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1.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6.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14.xml"/><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8.xml"/><Relationship Id="rId1" Type="http://schemas.openxmlformats.org/officeDocument/2006/relationships/tags" Target="../tags/tag17.xml"/></Relationships>
</file>

<file path=ppt/slides/_rels/slide33.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image" Target="../media/image28.emf"/><Relationship Id="rId2" Type="http://schemas.openxmlformats.org/officeDocument/2006/relationships/tags" Target="../tags/tag19.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slideLayout" Target="../slideLayouts/slideLayout12.xml"/><Relationship Id="rId4" Type="http://schemas.openxmlformats.org/officeDocument/2006/relationships/tags" Target="../tags/tag21.xml"/></Relationships>
</file>

<file path=ppt/slides/_rels/slide34.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tags" Target="../tags/tag23.xml"/><Relationship Id="rId7" Type="http://schemas.openxmlformats.org/officeDocument/2006/relationships/oleObject" Target="../embeddings/oleObject2.bin"/><Relationship Id="rId2" Type="http://schemas.openxmlformats.org/officeDocument/2006/relationships/tags" Target="../tags/tag22.xml"/><Relationship Id="rId1" Type="http://schemas.openxmlformats.org/officeDocument/2006/relationships/vmlDrawing" Target="../drawings/vmlDrawing2.vml"/><Relationship Id="rId6" Type="http://schemas.openxmlformats.org/officeDocument/2006/relationships/slideLayout" Target="../slideLayouts/slideLayout12.xml"/><Relationship Id="rId5" Type="http://schemas.openxmlformats.org/officeDocument/2006/relationships/tags" Target="../tags/tag25.xml"/><Relationship Id="rId4" Type="http://schemas.openxmlformats.org/officeDocument/2006/relationships/tags" Target="../tags/tag24.xml"/><Relationship Id="rId9" Type="http://schemas.openxmlformats.org/officeDocument/2006/relationships/image" Target="../media/image30.png"/></Relationships>
</file>

<file path=ppt/slides/_rels/slide35.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tags" Target="../tags/tag27.xml"/><Relationship Id="rId7" Type="http://schemas.openxmlformats.org/officeDocument/2006/relationships/oleObject" Target="../embeddings/oleObject3.bin"/><Relationship Id="rId2" Type="http://schemas.openxmlformats.org/officeDocument/2006/relationships/tags" Target="../tags/tag26.xml"/><Relationship Id="rId1" Type="http://schemas.openxmlformats.org/officeDocument/2006/relationships/vmlDrawing" Target="../drawings/vmlDrawing3.vml"/><Relationship Id="rId6" Type="http://schemas.openxmlformats.org/officeDocument/2006/relationships/slideLayout" Target="../slideLayouts/slideLayout12.xml"/><Relationship Id="rId5" Type="http://schemas.openxmlformats.org/officeDocument/2006/relationships/tags" Target="../tags/tag29.xml"/><Relationship Id="rId4" Type="http://schemas.openxmlformats.org/officeDocument/2006/relationships/tags" Target="../tags/tag28.xml"/><Relationship Id="rId9" Type="http://schemas.openxmlformats.org/officeDocument/2006/relationships/image" Target="../media/image30.png"/></Relationships>
</file>

<file path=ppt/slides/_rels/slide36.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tags" Target="../tags/tag31.xml"/><Relationship Id="rId7" Type="http://schemas.openxmlformats.org/officeDocument/2006/relationships/oleObject" Target="../embeddings/oleObject4.bin"/><Relationship Id="rId2" Type="http://schemas.openxmlformats.org/officeDocument/2006/relationships/tags" Target="../tags/tag30.xml"/><Relationship Id="rId1" Type="http://schemas.openxmlformats.org/officeDocument/2006/relationships/vmlDrawing" Target="../drawings/vmlDrawing4.vml"/><Relationship Id="rId6" Type="http://schemas.openxmlformats.org/officeDocument/2006/relationships/slideLayout" Target="../slideLayouts/slideLayout12.xml"/><Relationship Id="rId5" Type="http://schemas.openxmlformats.org/officeDocument/2006/relationships/tags" Target="../tags/tag33.xml"/><Relationship Id="rId4" Type="http://schemas.openxmlformats.org/officeDocument/2006/relationships/tags" Target="../tags/tag32.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5.xml"/><Relationship Id="rId1" Type="http://schemas.openxmlformats.org/officeDocument/2006/relationships/tags" Target="../tags/tag34.xml"/></Relationships>
</file>

<file path=ppt/slides/_rels/slide38.xml.rels><?xml version="1.0" encoding="UTF-8" standalone="yes"?>
<Relationships xmlns="http://schemas.openxmlformats.org/package/2006/relationships"><Relationship Id="rId3" Type="http://schemas.openxmlformats.org/officeDocument/2006/relationships/tags" Target="../tags/tag37.xml"/><Relationship Id="rId7" Type="http://schemas.openxmlformats.org/officeDocument/2006/relationships/image" Target="../media/image33.emf"/><Relationship Id="rId2" Type="http://schemas.openxmlformats.org/officeDocument/2006/relationships/tags" Target="../tags/tag36.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slideLayout" Target="../slideLayouts/slideLayout12.xml"/><Relationship Id="rId4" Type="http://schemas.openxmlformats.org/officeDocument/2006/relationships/tags" Target="../tags/tag38.xml"/></Relationships>
</file>

<file path=ppt/slides/_rels/slide39.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34.emf"/><Relationship Id="rId2" Type="http://schemas.openxmlformats.org/officeDocument/2006/relationships/tags" Target="../tags/tag39.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slideLayout" Target="../slideLayouts/slideLayout12.xml"/><Relationship Id="rId4" Type="http://schemas.openxmlformats.org/officeDocument/2006/relationships/tags" Target="../tags/tag4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tags" Target="../tags/tag43.xml"/><Relationship Id="rId7" Type="http://schemas.openxmlformats.org/officeDocument/2006/relationships/oleObject" Target="../embeddings/oleObject7.bin"/><Relationship Id="rId2" Type="http://schemas.openxmlformats.org/officeDocument/2006/relationships/tags" Target="../tags/tag42.xml"/><Relationship Id="rId1" Type="http://schemas.openxmlformats.org/officeDocument/2006/relationships/vmlDrawing" Target="../drawings/vmlDrawing7.vml"/><Relationship Id="rId6" Type="http://schemas.openxmlformats.org/officeDocument/2006/relationships/slideLayout" Target="../slideLayouts/slideLayout12.xml"/><Relationship Id="rId5" Type="http://schemas.openxmlformats.org/officeDocument/2006/relationships/tags" Target="../tags/tag45.xml"/><Relationship Id="rId4" Type="http://schemas.openxmlformats.org/officeDocument/2006/relationships/tags" Target="../tags/tag44.xml"/><Relationship Id="rId9" Type="http://schemas.openxmlformats.org/officeDocument/2006/relationships/image" Target="../media/image30.png"/></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tags" Target="../tags/tag47.xml"/><Relationship Id="rId7" Type="http://schemas.openxmlformats.org/officeDocument/2006/relationships/image" Target="../media/image30.png"/><Relationship Id="rId2" Type="http://schemas.openxmlformats.org/officeDocument/2006/relationships/tags" Target="../tags/tag46.xml"/><Relationship Id="rId1" Type="http://schemas.openxmlformats.org/officeDocument/2006/relationships/vmlDrawing" Target="../drawings/vmlDrawing8.vml"/><Relationship Id="rId6" Type="http://schemas.openxmlformats.org/officeDocument/2006/relationships/slideLayout" Target="../slideLayouts/slideLayout12.xml"/><Relationship Id="rId5" Type="http://schemas.openxmlformats.org/officeDocument/2006/relationships/tags" Target="../tags/tag49.xml"/><Relationship Id="rId4" Type="http://schemas.openxmlformats.org/officeDocument/2006/relationships/tags" Target="../tags/tag48.xml"/><Relationship Id="rId9" Type="http://schemas.openxmlformats.org/officeDocument/2006/relationships/image" Target="../media/image36.emf"/></Relationships>
</file>

<file path=ppt/slides/_rels/slide42.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8.xml"/><Relationship Id="rId7" Type="http://schemas.openxmlformats.org/officeDocument/2006/relationships/diagramColors" Target="../diagrams/colors1.xml"/><Relationship Id="rId2" Type="http://schemas.openxmlformats.org/officeDocument/2006/relationships/slideLayout" Target="../slideLayouts/slideLayout1.xml"/><Relationship Id="rId1" Type="http://schemas.openxmlformats.org/officeDocument/2006/relationships/tags" Target="../tags/tag50.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8.jpeg"/></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4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4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3.xml"/><Relationship Id="rId4" Type="http://schemas.openxmlformats.org/officeDocument/2006/relationships/image" Target="../media/image4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4.xml"/></Relationships>
</file>

<file path=ppt/slides/_rels/slide5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6.xml"/><Relationship Id="rId1" Type="http://schemas.openxmlformats.org/officeDocument/2006/relationships/tags" Target="../tags/tag5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63.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65.xml.rels><?xml version="1.0" encoding="UTF-8" standalone="yes"?>
<Relationships xmlns="http://schemas.openxmlformats.org/package/2006/relationships"><Relationship Id="rId2" Type="http://schemas.openxmlformats.org/officeDocument/2006/relationships/hyperlink" Target="http://academic.pg.cc.md.us/~wpeirce/MCCCTR/metacognition.htm"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59.xml"/><Relationship Id="rId4" Type="http://schemas.openxmlformats.org/officeDocument/2006/relationships/image" Target="../media/image50.jpe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 name="TextBox 32"/>
          <p:cNvSpPr txBox="1"/>
          <p:nvPr/>
        </p:nvSpPr>
        <p:spPr>
          <a:xfrm>
            <a:off x="685800" y="4919008"/>
            <a:ext cx="8458200" cy="1938992"/>
          </a:xfrm>
          <a:prstGeom prst="rect">
            <a:avLst/>
          </a:prstGeom>
          <a:noFill/>
        </p:spPr>
        <p:txBody>
          <a:bodyPr wrap="square" rtlCol="0">
            <a:spAutoFit/>
          </a:bodyPr>
          <a:lstStyle/>
          <a:p>
            <a:pPr algn="ctr"/>
            <a:endParaRPr lang="en-US" sz="2400" dirty="0" smtClean="0">
              <a:solidFill>
                <a:schemeClr val="accent1">
                  <a:lumMod val="50000"/>
                </a:schemeClr>
              </a:solidFill>
              <a:cs typeface="Arial" pitchFamily="34" charset="0"/>
            </a:endParaRPr>
          </a:p>
          <a:p>
            <a:pPr algn="ctr"/>
            <a:r>
              <a:rPr lang="en-US" sz="2400" b="1" dirty="0" smtClean="0">
                <a:cs typeface="Arial" pitchFamily="34" charset="0"/>
              </a:rPr>
              <a:t>Saundra Yancy McGuire, Ph.D.</a:t>
            </a:r>
          </a:p>
          <a:p>
            <a:pPr algn="ctr"/>
            <a:r>
              <a:rPr lang="en-US" sz="2400" b="1" dirty="0" smtClean="0">
                <a:cs typeface="Arial" pitchFamily="34" charset="0"/>
              </a:rPr>
              <a:t>Retired Asst. Vice Chancellor &amp; Professor of Chemistry</a:t>
            </a:r>
          </a:p>
          <a:p>
            <a:pPr algn="ctr">
              <a:lnSpc>
                <a:spcPct val="80000"/>
              </a:lnSpc>
              <a:spcBef>
                <a:spcPts val="600"/>
              </a:spcBef>
            </a:pPr>
            <a:r>
              <a:rPr lang="en-US" sz="2400" b="1" dirty="0" smtClean="0">
                <a:cs typeface="Arial" pitchFamily="34" charset="0"/>
              </a:rPr>
              <a:t>Director Emerita, Center for Academic Success</a:t>
            </a:r>
          </a:p>
          <a:p>
            <a:pPr algn="ctr">
              <a:lnSpc>
                <a:spcPct val="80000"/>
              </a:lnSpc>
              <a:spcBef>
                <a:spcPts val="600"/>
              </a:spcBef>
            </a:pPr>
            <a:r>
              <a:rPr lang="en-US" sz="2400" b="1" dirty="0" smtClean="0">
                <a:cs typeface="Arial" pitchFamily="34" charset="0"/>
              </a:rPr>
              <a:t>Louisiana State University</a:t>
            </a:r>
            <a:endParaRPr lang="en-US" sz="2400" b="1" dirty="0">
              <a:cs typeface="Arial" pitchFamily="34" charset="0"/>
            </a:endParaRPr>
          </a:p>
        </p:txBody>
      </p:sp>
      <p:sp>
        <p:nvSpPr>
          <p:cNvPr id="19" name="Title 18"/>
          <p:cNvSpPr>
            <a:spLocks noGrp="1"/>
          </p:cNvSpPr>
          <p:nvPr>
            <p:ph type="ctrTitle"/>
          </p:nvPr>
        </p:nvSpPr>
        <p:spPr>
          <a:xfrm>
            <a:off x="914400" y="1295400"/>
            <a:ext cx="8001000" cy="609600"/>
          </a:xfrm>
        </p:spPr>
        <p:txBody>
          <a:bodyPr>
            <a:normAutofit fontScale="90000"/>
          </a:bodyPr>
          <a:lstStyle/>
          <a:p>
            <a:r>
              <a:rPr lang="en-US" sz="3100" dirty="0">
                <a:solidFill>
                  <a:schemeClr val="tx1"/>
                </a:solidFill>
                <a:latin typeface="Calibri" panose="020F0502020204030204" pitchFamily="34" charset="0"/>
              </a:rPr>
              <a:t>Metacognition:  The Key to Changing Mindsets </a:t>
            </a:r>
            <a:r>
              <a:rPr lang="en-US" sz="3100" dirty="0" smtClean="0">
                <a:solidFill>
                  <a:schemeClr val="tx1"/>
                </a:solidFill>
                <a:latin typeface="Calibri" panose="020F0502020204030204" pitchFamily="34" charset="0"/>
              </a:rPr>
              <a:t/>
            </a:r>
            <a:br>
              <a:rPr lang="en-US" sz="3100" dirty="0" smtClean="0">
                <a:solidFill>
                  <a:schemeClr val="tx1"/>
                </a:solidFill>
                <a:latin typeface="Calibri" panose="020F0502020204030204" pitchFamily="34" charset="0"/>
              </a:rPr>
            </a:br>
            <a:r>
              <a:rPr lang="en-US" sz="3100" dirty="0" smtClean="0">
                <a:solidFill>
                  <a:schemeClr val="tx1"/>
                </a:solidFill>
                <a:latin typeface="Calibri" panose="020F0502020204030204" pitchFamily="34" charset="0"/>
              </a:rPr>
              <a:t>and </a:t>
            </a:r>
            <a:r>
              <a:rPr lang="en-US" sz="3100" dirty="0">
                <a:solidFill>
                  <a:schemeClr val="tx1"/>
                </a:solidFill>
                <a:latin typeface="Calibri" panose="020F0502020204030204" pitchFamily="34" charset="0"/>
              </a:rPr>
              <a:t>Closing the Achievement Gap</a:t>
            </a:r>
            <a:r>
              <a:rPr lang="en-US" dirty="0"/>
              <a:t/>
            </a:r>
            <a:br>
              <a:rPr lang="en-US" dirty="0"/>
            </a:br>
            <a:r>
              <a:rPr lang="en-US" sz="4000" b="1" dirty="0" smtClean="0">
                <a:solidFill>
                  <a:schemeClr val="accent1">
                    <a:lumMod val="50000"/>
                  </a:schemeClr>
                </a:solidFill>
                <a:latin typeface="+mn-lt"/>
                <a:cs typeface="Arial" pitchFamily="34" charset="0"/>
              </a:rPr>
              <a:t/>
            </a:r>
            <a:br>
              <a:rPr lang="en-US" sz="4000" b="1" dirty="0" smtClean="0">
                <a:solidFill>
                  <a:schemeClr val="accent1">
                    <a:lumMod val="50000"/>
                  </a:schemeClr>
                </a:solidFill>
                <a:latin typeface="+mn-lt"/>
                <a:cs typeface="Arial" pitchFamily="34" charset="0"/>
              </a:rPr>
            </a:br>
            <a:endParaRPr lang="en-US" sz="4000" b="1" dirty="0">
              <a:solidFill>
                <a:schemeClr val="accent1">
                  <a:lumMod val="50000"/>
                </a:schemeClr>
              </a:solidFill>
              <a:latin typeface="+mn-lt"/>
              <a:cs typeface="Arial" pitchFamily="34" charset="0"/>
            </a:endParaRPr>
          </a:p>
        </p:txBody>
      </p:sp>
      <p:sp>
        <p:nvSpPr>
          <p:cNvPr id="20" name="Rectangle 19"/>
          <p:cNvSpPr/>
          <p:nvPr/>
        </p:nvSpPr>
        <p:spPr>
          <a:xfrm>
            <a:off x="0" y="0"/>
            <a:ext cx="685800" cy="6858000"/>
          </a:xfrm>
          <a:prstGeom prst="rect">
            <a:avLst/>
          </a:prstGeom>
          <a:solidFill>
            <a:srgbClr val="288B90"/>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92" t="-1671" b="1"/>
          <a:stretch/>
        </p:blipFill>
        <p:spPr bwMode="auto">
          <a:xfrm>
            <a:off x="3004255" y="2133600"/>
            <a:ext cx="3821289" cy="1962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914400" y="0"/>
            <a:ext cx="7924800" cy="1143000"/>
          </a:xfrm>
        </p:spPr>
        <p:txBody>
          <a:bodyPr>
            <a:normAutofit fontScale="90000"/>
          </a:bodyPr>
          <a:lstStyle/>
          <a:p>
            <a:pPr algn="ctr" eaLnBrk="1" hangingPunct="1"/>
            <a:r>
              <a:rPr lang="en-US" sz="4000" b="1" dirty="0" smtClean="0">
                <a:latin typeface="+mn-lt"/>
              </a:rPr>
              <a:t/>
            </a:r>
            <a:br>
              <a:rPr lang="en-US" sz="4000" b="1" dirty="0" smtClean="0">
                <a:latin typeface="+mn-lt"/>
              </a:rPr>
            </a:br>
            <a:r>
              <a:rPr lang="en-US" sz="4000" dirty="0">
                <a:latin typeface="+mn-lt"/>
              </a:rPr>
              <a:t/>
            </a:r>
            <a:br>
              <a:rPr lang="en-US" sz="4000" dirty="0">
                <a:latin typeface="+mn-lt"/>
              </a:rPr>
            </a:br>
            <a:r>
              <a:rPr lang="en-US" sz="4000" dirty="0" smtClean="0">
                <a:latin typeface="+mn-lt"/>
              </a:rPr>
              <a:t/>
            </a:r>
            <a:br>
              <a:rPr lang="en-US" sz="4000" dirty="0" smtClean="0">
                <a:latin typeface="+mn-lt"/>
              </a:rPr>
            </a:br>
            <a:r>
              <a:rPr lang="en-US" sz="4000" dirty="0">
                <a:latin typeface="+mn-lt"/>
              </a:rPr>
              <a:t/>
            </a:r>
            <a:br>
              <a:rPr lang="en-US" sz="4000" dirty="0">
                <a:latin typeface="+mn-lt"/>
              </a:rPr>
            </a:br>
            <a:endParaRPr lang="en-US" sz="4000" b="1" dirty="0" smtClean="0">
              <a:latin typeface="+mn-lt"/>
            </a:endParaRPr>
          </a:p>
        </p:txBody>
      </p:sp>
      <p:sp>
        <p:nvSpPr>
          <p:cNvPr id="8195" name="Rectangle 3"/>
          <p:cNvSpPr>
            <a:spLocks noGrp="1" noChangeArrowheads="1"/>
          </p:cNvSpPr>
          <p:nvPr>
            <p:ph type="body" idx="1"/>
          </p:nvPr>
        </p:nvSpPr>
        <p:spPr>
          <a:xfrm>
            <a:off x="1295400" y="1905000"/>
            <a:ext cx="7848600" cy="5181600"/>
          </a:xfrm>
        </p:spPr>
        <p:txBody>
          <a:bodyPr>
            <a:normAutofit/>
          </a:bodyPr>
          <a:lstStyle/>
          <a:p>
            <a:pPr algn="ctr" eaLnBrk="1" hangingPunct="1">
              <a:buFont typeface="Wingdings" pitchFamily="2" charset="2"/>
              <a:buNone/>
            </a:pPr>
            <a:r>
              <a:rPr lang="en-US" dirty="0" smtClean="0">
                <a:solidFill>
                  <a:schemeClr val="tx1"/>
                </a:solidFill>
                <a:latin typeface="+mn-lt"/>
              </a:rPr>
              <a:t>Help students identify and </a:t>
            </a:r>
            <a:r>
              <a:rPr lang="en-US" b="1" dirty="0" smtClean="0">
                <a:solidFill>
                  <a:schemeClr val="tx1"/>
                </a:solidFill>
                <a:latin typeface="+mn-lt"/>
              </a:rPr>
              <a:t>close</a:t>
            </a:r>
            <a:r>
              <a:rPr lang="en-US" dirty="0" smtClean="0">
                <a:solidFill>
                  <a:schemeClr val="tx1"/>
                </a:solidFill>
                <a:latin typeface="+mn-lt"/>
              </a:rPr>
              <a:t> </a:t>
            </a:r>
            <a:r>
              <a:rPr lang="en-US" b="1" dirty="0" smtClean="0">
                <a:solidFill>
                  <a:schemeClr val="tx1"/>
                </a:solidFill>
                <a:latin typeface="+mn-lt"/>
              </a:rPr>
              <a:t>“the gap” </a:t>
            </a:r>
          </a:p>
          <a:p>
            <a:pPr eaLnBrk="1" hangingPunct="1">
              <a:buFont typeface="Wingdings" pitchFamily="2" charset="2"/>
              <a:buNone/>
            </a:pPr>
            <a:endParaRPr lang="en-US" b="1" dirty="0">
              <a:solidFill>
                <a:schemeClr val="tx1"/>
              </a:solidFill>
              <a:latin typeface="+mn-lt"/>
            </a:endParaRPr>
          </a:p>
          <a:p>
            <a:pPr eaLnBrk="1" hangingPunct="1">
              <a:buFont typeface="Wingdings" pitchFamily="2" charset="2"/>
              <a:buNone/>
            </a:pPr>
            <a:r>
              <a:rPr lang="en-US" b="1" dirty="0" smtClean="0">
                <a:solidFill>
                  <a:srgbClr val="FF0000"/>
                </a:solidFill>
                <a:latin typeface="+mn-lt"/>
              </a:rPr>
              <a:t>current </a:t>
            </a:r>
            <a:r>
              <a:rPr lang="en-US" b="1" i="1" dirty="0" smtClean="0">
                <a:solidFill>
                  <a:srgbClr val="FF0000"/>
                </a:solidFill>
                <a:latin typeface="+mn-lt"/>
              </a:rPr>
              <a:t>behavior</a:t>
            </a:r>
            <a:r>
              <a:rPr lang="en-US" dirty="0" smtClean="0">
                <a:solidFill>
                  <a:schemeClr val="tx1"/>
                </a:solidFill>
                <a:latin typeface="+mn-lt"/>
              </a:rPr>
              <a:t>	         </a:t>
            </a:r>
            <a:r>
              <a:rPr lang="en-US" b="1" i="1" dirty="0" smtClean="0">
                <a:solidFill>
                  <a:srgbClr val="FF0000"/>
                </a:solidFill>
                <a:latin typeface="+mn-lt"/>
              </a:rPr>
              <a:t>current</a:t>
            </a:r>
            <a:r>
              <a:rPr lang="en-US" b="1" dirty="0" smtClean="0">
                <a:solidFill>
                  <a:srgbClr val="FF0000"/>
                </a:solidFill>
                <a:latin typeface="+mn-lt"/>
              </a:rPr>
              <a:t> </a:t>
            </a:r>
            <a:r>
              <a:rPr lang="en-US" b="1" i="1" dirty="0" smtClean="0">
                <a:solidFill>
                  <a:srgbClr val="FF0000"/>
                </a:solidFill>
                <a:latin typeface="+mn-lt"/>
              </a:rPr>
              <a:t>grades</a:t>
            </a:r>
            <a:r>
              <a:rPr lang="en-US" dirty="0" smtClean="0">
                <a:solidFill>
                  <a:schemeClr val="tx1"/>
                </a:solidFill>
                <a:latin typeface="+mn-lt"/>
              </a:rPr>
              <a:t>	    	     				</a:t>
            </a:r>
          </a:p>
          <a:p>
            <a:pPr eaLnBrk="1" hangingPunct="1">
              <a:buFont typeface="Wingdings" pitchFamily="2" charset="2"/>
              <a:buNone/>
            </a:pPr>
            <a:endParaRPr lang="en-US" b="1" dirty="0">
              <a:solidFill>
                <a:schemeClr val="tx1"/>
              </a:solidFill>
              <a:latin typeface="+mn-lt"/>
            </a:endParaRPr>
          </a:p>
          <a:p>
            <a:pPr eaLnBrk="1" hangingPunct="1">
              <a:buFont typeface="Wingdings" pitchFamily="2" charset="2"/>
              <a:buNone/>
            </a:pPr>
            <a:endParaRPr lang="en-US" b="1" dirty="0" smtClean="0">
              <a:solidFill>
                <a:schemeClr val="tx1"/>
              </a:solidFill>
              <a:latin typeface="+mn-lt"/>
            </a:endParaRPr>
          </a:p>
          <a:p>
            <a:pPr eaLnBrk="1" hangingPunct="1">
              <a:buFont typeface="Wingdings" pitchFamily="2" charset="2"/>
              <a:buNone/>
            </a:pPr>
            <a:endParaRPr lang="en-US" b="1" dirty="0">
              <a:solidFill>
                <a:schemeClr val="tx1"/>
              </a:solidFill>
              <a:latin typeface="+mn-lt"/>
            </a:endParaRPr>
          </a:p>
          <a:p>
            <a:pPr eaLnBrk="1" hangingPunct="1">
              <a:buFont typeface="Wingdings" pitchFamily="2" charset="2"/>
              <a:buNone/>
            </a:pPr>
            <a:r>
              <a:rPr lang="en-US" b="1" dirty="0" smtClean="0">
                <a:solidFill>
                  <a:srgbClr val="288B90"/>
                </a:solidFill>
                <a:latin typeface="+mn-lt"/>
              </a:rPr>
              <a:t>productive </a:t>
            </a:r>
            <a:r>
              <a:rPr lang="en-US" b="1" i="1" dirty="0" smtClean="0">
                <a:solidFill>
                  <a:srgbClr val="288B90"/>
                </a:solidFill>
                <a:latin typeface="+mn-lt"/>
              </a:rPr>
              <a:t>behavior</a:t>
            </a:r>
            <a:r>
              <a:rPr lang="en-US" b="1" dirty="0" smtClean="0">
                <a:solidFill>
                  <a:schemeClr val="tx1"/>
                </a:solidFill>
                <a:latin typeface="+mn-lt"/>
              </a:rPr>
              <a:t>		</a:t>
            </a:r>
            <a:r>
              <a:rPr lang="en-US" b="1" i="1" dirty="0" smtClean="0">
                <a:solidFill>
                  <a:srgbClr val="288B90"/>
                </a:solidFill>
                <a:latin typeface="+mn-lt"/>
              </a:rPr>
              <a:t>desired grades</a:t>
            </a:r>
          </a:p>
        </p:txBody>
      </p:sp>
      <p:cxnSp>
        <p:nvCxnSpPr>
          <p:cNvPr id="5" name="Straight Connector 4"/>
          <p:cNvCxnSpPr/>
          <p:nvPr/>
        </p:nvCxnSpPr>
        <p:spPr>
          <a:xfrm>
            <a:off x="0" y="1371600"/>
            <a:ext cx="9144000" cy="0"/>
          </a:xfrm>
          <a:prstGeom prst="line">
            <a:avLst/>
          </a:prstGeom>
          <a:ln w="127000">
            <a:solidFill>
              <a:srgbClr val="288B9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62000" y="0"/>
            <a:ext cx="8382000" cy="1323439"/>
          </a:xfrm>
          <a:prstGeom prst="rect">
            <a:avLst/>
          </a:prstGeom>
          <a:noFill/>
          <a:ln>
            <a:noFill/>
          </a:ln>
        </p:spPr>
        <p:txBody>
          <a:bodyPr wrap="square" rtlCol="0">
            <a:spAutoFit/>
          </a:bodyPr>
          <a:lstStyle/>
          <a:p>
            <a:pPr algn="ctr"/>
            <a:r>
              <a:rPr lang="en-US" sz="4000" b="1" dirty="0" smtClean="0"/>
              <a:t>Faculty and Staff </a:t>
            </a:r>
            <a:r>
              <a:rPr lang="en-US" sz="4000" b="1" dirty="0" smtClean="0"/>
              <a:t>Must </a:t>
            </a:r>
            <a:r>
              <a:rPr lang="en-US" sz="4000" b="1" i="1" dirty="0" smtClean="0"/>
              <a:t>Help Students </a:t>
            </a:r>
          </a:p>
          <a:p>
            <a:pPr algn="ctr"/>
            <a:r>
              <a:rPr lang="en-US" sz="4000" b="1" i="1" dirty="0" smtClean="0"/>
              <a:t>Make the Transition to </a:t>
            </a:r>
            <a:r>
              <a:rPr lang="en-US" sz="4000" b="1" i="1" dirty="0" smtClean="0"/>
              <a:t>the University</a:t>
            </a:r>
            <a:endParaRPr lang="en-US" sz="4000" b="1" i="1" dirty="0"/>
          </a:p>
        </p:txBody>
      </p:sp>
      <p:pic>
        <p:nvPicPr>
          <p:cNvPr id="194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2437" y="3962400"/>
            <a:ext cx="1762125" cy="1416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ight Arrow 2"/>
          <p:cNvSpPr/>
          <p:nvPr/>
        </p:nvSpPr>
        <p:spPr>
          <a:xfrm>
            <a:off x="4727448" y="3167416"/>
            <a:ext cx="832104" cy="420807"/>
          </a:xfrm>
          <a:prstGeom prst="rightArrow">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0" name="Right Arrow 9"/>
          <p:cNvSpPr/>
          <p:nvPr/>
        </p:nvSpPr>
        <p:spPr>
          <a:xfrm>
            <a:off x="4998856" y="6000463"/>
            <a:ext cx="832104" cy="420807"/>
          </a:xfrm>
          <a:prstGeom prst="rightArrow">
            <a:avLst/>
          </a:prstGeom>
          <a:solidFill>
            <a:srgbClr val="288B9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00B050"/>
              </a:solidFill>
            </a:endParaRPr>
          </a:p>
        </p:txBody>
      </p:sp>
      <p:sp>
        <p:nvSpPr>
          <p:cNvPr id="11" name="Rectangle 10"/>
          <p:cNvSpPr/>
          <p:nvPr/>
        </p:nvSpPr>
        <p:spPr>
          <a:xfrm>
            <a:off x="0" y="0"/>
            <a:ext cx="685800" cy="6858000"/>
          </a:xfrm>
          <a:prstGeom prst="rect">
            <a:avLst/>
          </a:prstGeom>
          <a:solidFill>
            <a:srgbClr val="288B90"/>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371192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143000" y="228600"/>
            <a:ext cx="8036257" cy="1143000"/>
          </a:xfrm>
        </p:spPr>
        <p:txBody>
          <a:bodyPr>
            <a:normAutofit/>
          </a:bodyPr>
          <a:lstStyle/>
          <a:p>
            <a:pPr algn="ctr" eaLnBrk="1" hangingPunct="1"/>
            <a:r>
              <a:rPr lang="en-US" dirty="0" smtClean="0">
                <a:solidFill>
                  <a:schemeClr val="tx1"/>
                </a:solidFill>
                <a:latin typeface="+mn-lt"/>
              </a:rPr>
              <a:t>Reflection Questions</a:t>
            </a:r>
          </a:p>
        </p:txBody>
      </p:sp>
      <p:sp>
        <p:nvSpPr>
          <p:cNvPr id="14339" name="Rectangle 3"/>
          <p:cNvSpPr>
            <a:spLocks noGrp="1" noChangeArrowheads="1"/>
          </p:cNvSpPr>
          <p:nvPr>
            <p:ph type="body" idx="1"/>
          </p:nvPr>
        </p:nvSpPr>
        <p:spPr>
          <a:xfrm>
            <a:off x="1165746" y="1752600"/>
            <a:ext cx="7978254" cy="4343400"/>
          </a:xfrm>
        </p:spPr>
        <p:txBody>
          <a:bodyPr>
            <a:normAutofit/>
          </a:bodyPr>
          <a:lstStyle/>
          <a:p>
            <a:pPr eaLnBrk="1" hangingPunct="1"/>
            <a:r>
              <a:rPr lang="en-US" sz="3600" dirty="0" smtClean="0">
                <a:solidFill>
                  <a:schemeClr val="tx1"/>
                </a:solidFill>
                <a:latin typeface="+mn-lt"/>
              </a:rPr>
              <a:t>What’s the difference, if any, between </a:t>
            </a:r>
            <a:r>
              <a:rPr lang="en-US" sz="3600" i="1" dirty="0" smtClean="0">
                <a:solidFill>
                  <a:schemeClr val="tx1"/>
                </a:solidFill>
                <a:latin typeface="+mn-lt"/>
              </a:rPr>
              <a:t>studying</a:t>
            </a:r>
            <a:r>
              <a:rPr lang="en-US" sz="3600" dirty="0" smtClean="0">
                <a:solidFill>
                  <a:schemeClr val="tx1"/>
                </a:solidFill>
                <a:latin typeface="+mn-lt"/>
              </a:rPr>
              <a:t> and </a:t>
            </a:r>
            <a:r>
              <a:rPr lang="en-US" sz="3600" i="1" dirty="0" smtClean="0">
                <a:solidFill>
                  <a:schemeClr val="tx1"/>
                </a:solidFill>
                <a:latin typeface="+mn-lt"/>
              </a:rPr>
              <a:t>learning</a:t>
            </a:r>
            <a:r>
              <a:rPr lang="en-US" sz="3600" dirty="0" smtClean="0">
                <a:solidFill>
                  <a:schemeClr val="tx1"/>
                </a:solidFill>
                <a:latin typeface="+mn-lt"/>
              </a:rPr>
              <a:t>?</a:t>
            </a:r>
          </a:p>
          <a:p>
            <a:pPr eaLnBrk="1" hangingPunct="1">
              <a:buFontTx/>
              <a:buNone/>
            </a:pPr>
            <a:endParaRPr lang="en-US" dirty="0" smtClean="0">
              <a:solidFill>
                <a:schemeClr val="tx1"/>
              </a:solidFill>
            </a:endParaRPr>
          </a:p>
          <a:p>
            <a:pPr eaLnBrk="1" hangingPunct="1"/>
            <a:r>
              <a:rPr lang="en-US" sz="3600" dirty="0" smtClean="0">
                <a:solidFill>
                  <a:schemeClr val="tx1"/>
                </a:solidFill>
                <a:latin typeface="+mn-lt"/>
              </a:rPr>
              <a:t>For which task would you work harder?</a:t>
            </a:r>
          </a:p>
          <a:p>
            <a:pPr marL="0" indent="0" eaLnBrk="1" hangingPunct="1">
              <a:buNone/>
            </a:pPr>
            <a:r>
              <a:rPr lang="en-US" sz="3600" dirty="0">
                <a:solidFill>
                  <a:schemeClr val="tx1"/>
                </a:solidFill>
                <a:latin typeface="+mn-lt"/>
              </a:rPr>
              <a:t> </a:t>
            </a:r>
            <a:r>
              <a:rPr lang="en-US" sz="3600" dirty="0" smtClean="0">
                <a:solidFill>
                  <a:schemeClr val="tx1"/>
                </a:solidFill>
                <a:latin typeface="+mn-lt"/>
              </a:rPr>
              <a:t>   A.  Make an A on the test</a:t>
            </a:r>
          </a:p>
          <a:p>
            <a:pPr marL="0" indent="0" eaLnBrk="1" hangingPunct="1">
              <a:buNone/>
            </a:pPr>
            <a:r>
              <a:rPr lang="en-US" sz="3600" dirty="0">
                <a:solidFill>
                  <a:schemeClr val="tx1"/>
                </a:solidFill>
                <a:latin typeface="+mn-lt"/>
              </a:rPr>
              <a:t> </a:t>
            </a:r>
            <a:r>
              <a:rPr lang="en-US" sz="3600" dirty="0" smtClean="0">
                <a:solidFill>
                  <a:schemeClr val="tx1"/>
                </a:solidFill>
                <a:latin typeface="+mn-lt"/>
              </a:rPr>
              <a:t>   B.  Teach the material to the class</a:t>
            </a:r>
          </a:p>
          <a:p>
            <a:pPr eaLnBrk="1" hangingPunct="1">
              <a:buFontTx/>
              <a:buNone/>
            </a:pPr>
            <a:r>
              <a:rPr lang="en-US" dirty="0" smtClean="0"/>
              <a:t> </a:t>
            </a:r>
          </a:p>
          <a:p>
            <a:pPr marL="0" indent="0" eaLnBrk="1" hangingPunct="1">
              <a:buNone/>
            </a:pPr>
            <a:endParaRPr lang="en-US" dirty="0" smtClean="0"/>
          </a:p>
        </p:txBody>
      </p:sp>
      <p:cxnSp>
        <p:nvCxnSpPr>
          <p:cNvPr id="5" name="Straight Connector 4"/>
          <p:cNvCxnSpPr/>
          <p:nvPr/>
        </p:nvCxnSpPr>
        <p:spPr>
          <a:xfrm>
            <a:off x="0" y="6172200"/>
            <a:ext cx="9144000" cy="0"/>
          </a:xfrm>
          <a:prstGeom prst="line">
            <a:avLst/>
          </a:prstGeom>
          <a:ln w="63500">
            <a:solidFill>
              <a:srgbClr val="288B9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0" y="0"/>
            <a:ext cx="685800" cy="6858000"/>
          </a:xfrm>
          <a:prstGeom prst="rect">
            <a:avLst/>
          </a:prstGeom>
          <a:solidFill>
            <a:srgbClr val="288B90"/>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3476215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838200" y="-102433"/>
            <a:ext cx="8534400" cy="1219200"/>
          </a:xfrm>
        </p:spPr>
        <p:txBody>
          <a:bodyPr/>
          <a:lstStyle/>
          <a:p>
            <a:pPr algn="ctr" eaLnBrk="1" hangingPunct="1"/>
            <a:r>
              <a:rPr lang="en-US" dirty="0" smtClean="0">
                <a:solidFill>
                  <a:schemeClr val="tx1"/>
                </a:solidFill>
                <a:latin typeface="+mn-lt"/>
              </a:rPr>
              <a:t>The Story of Two Students</a:t>
            </a:r>
          </a:p>
        </p:txBody>
      </p:sp>
      <p:sp>
        <p:nvSpPr>
          <p:cNvPr id="5123" name="Rectangle 3"/>
          <p:cNvSpPr>
            <a:spLocks noGrp="1" noChangeArrowheads="1"/>
          </p:cNvSpPr>
          <p:nvPr>
            <p:ph type="body" idx="1"/>
          </p:nvPr>
        </p:nvSpPr>
        <p:spPr>
          <a:xfrm>
            <a:off x="1206931" y="2057400"/>
            <a:ext cx="7467600" cy="4495800"/>
          </a:xfrm>
        </p:spPr>
        <p:txBody>
          <a:bodyPr>
            <a:normAutofit lnSpcReduction="10000"/>
          </a:bodyPr>
          <a:lstStyle/>
          <a:p>
            <a:pPr eaLnBrk="1" hangingPunct="1">
              <a:lnSpc>
                <a:spcPct val="90000"/>
              </a:lnSpc>
              <a:buFont typeface="Wingdings" pitchFamily="2" charset="2"/>
              <a:buChar char="§"/>
            </a:pPr>
            <a:r>
              <a:rPr lang="en-US" b="1" dirty="0" smtClean="0">
                <a:solidFill>
                  <a:schemeClr val="tx1"/>
                </a:solidFill>
                <a:latin typeface="+mn-lt"/>
              </a:rPr>
              <a:t>Travis</a:t>
            </a:r>
            <a:r>
              <a:rPr lang="en-US" dirty="0" smtClean="0">
                <a:solidFill>
                  <a:schemeClr val="tx1"/>
                </a:solidFill>
                <a:latin typeface="+mn-lt"/>
              </a:rPr>
              <a:t>, </a:t>
            </a:r>
            <a:r>
              <a:rPr lang="en-US" i="1" dirty="0" smtClean="0">
                <a:solidFill>
                  <a:schemeClr val="tx1"/>
                </a:solidFill>
                <a:latin typeface="+mn-lt"/>
              </a:rPr>
              <a:t>junior psychology student</a:t>
            </a:r>
          </a:p>
          <a:p>
            <a:pPr marL="0" indent="0" eaLnBrk="1" hangingPunct="1">
              <a:lnSpc>
                <a:spcPct val="90000"/>
              </a:lnSpc>
              <a:buNone/>
            </a:pPr>
            <a:r>
              <a:rPr lang="en-US" dirty="0" smtClean="0">
                <a:solidFill>
                  <a:schemeClr val="accent1">
                    <a:lumMod val="50000"/>
                  </a:schemeClr>
                </a:solidFill>
                <a:latin typeface="+mn-lt"/>
              </a:rPr>
              <a:t>    </a:t>
            </a:r>
            <a:r>
              <a:rPr lang="en-US" dirty="0" smtClean="0">
                <a:solidFill>
                  <a:schemeClr val="tx1"/>
                </a:solidFill>
                <a:latin typeface="+mn-lt"/>
              </a:rPr>
              <a:t>47, 52, </a:t>
            </a:r>
            <a:r>
              <a:rPr lang="en-US" u="sng" dirty="0" smtClean="0">
                <a:solidFill>
                  <a:srgbClr val="FF0000"/>
                </a:solidFill>
                <a:latin typeface="+mn-lt"/>
              </a:rPr>
              <a:t>82, 86</a:t>
            </a:r>
            <a:r>
              <a:rPr lang="en-US" dirty="0" smtClean="0">
                <a:solidFill>
                  <a:srgbClr val="461D7C"/>
                </a:solidFill>
                <a:latin typeface="+mn-lt"/>
              </a:rPr>
              <a:t>			</a:t>
            </a:r>
            <a:r>
              <a:rPr lang="en-US" dirty="0" smtClean="0">
                <a:solidFill>
                  <a:schemeClr val="tx1"/>
                </a:solidFill>
                <a:latin typeface="+mn-lt"/>
              </a:rPr>
              <a:t>   B in course</a:t>
            </a:r>
            <a:endParaRPr lang="en-US" u="sng" dirty="0" smtClean="0">
              <a:solidFill>
                <a:schemeClr val="tx1"/>
              </a:solidFill>
              <a:latin typeface="+mn-lt"/>
            </a:endParaRPr>
          </a:p>
          <a:p>
            <a:pPr>
              <a:lnSpc>
                <a:spcPct val="90000"/>
              </a:lnSpc>
              <a:buFont typeface="Wingdings" pitchFamily="2" charset="2"/>
              <a:buChar char="§"/>
            </a:pPr>
            <a:endParaRPr lang="en-US" u="sng" dirty="0" smtClean="0">
              <a:solidFill>
                <a:schemeClr val="accent1">
                  <a:lumMod val="50000"/>
                </a:schemeClr>
              </a:solidFill>
              <a:latin typeface="+mn-lt"/>
            </a:endParaRPr>
          </a:p>
          <a:p>
            <a:pPr>
              <a:buFont typeface="Wingdings" pitchFamily="2" charset="2"/>
              <a:buChar char="§"/>
            </a:pPr>
            <a:r>
              <a:rPr lang="en-US" b="1" dirty="0" smtClean="0">
                <a:solidFill>
                  <a:schemeClr val="tx1"/>
                </a:solidFill>
                <a:latin typeface="+mn-lt"/>
              </a:rPr>
              <a:t>Dana</a:t>
            </a:r>
            <a:r>
              <a:rPr lang="en-US" dirty="0" smtClean="0">
                <a:solidFill>
                  <a:schemeClr val="tx1"/>
                </a:solidFill>
                <a:latin typeface="+mn-lt"/>
              </a:rPr>
              <a:t>, </a:t>
            </a:r>
            <a:r>
              <a:rPr lang="en-US" i="1" dirty="0" smtClean="0">
                <a:solidFill>
                  <a:schemeClr val="tx1"/>
                </a:solidFill>
                <a:latin typeface="+mn-lt"/>
              </a:rPr>
              <a:t>first year physics student</a:t>
            </a:r>
          </a:p>
          <a:p>
            <a:pPr marL="0" indent="0">
              <a:buNone/>
            </a:pPr>
            <a:r>
              <a:rPr lang="en-US" dirty="0" smtClean="0">
                <a:solidFill>
                  <a:schemeClr val="accent1">
                    <a:lumMod val="50000"/>
                  </a:schemeClr>
                </a:solidFill>
                <a:latin typeface="+mn-lt"/>
              </a:rPr>
              <a:t>    </a:t>
            </a:r>
            <a:r>
              <a:rPr lang="en-US" dirty="0" smtClean="0">
                <a:solidFill>
                  <a:schemeClr val="tx1"/>
                </a:solidFill>
                <a:latin typeface="+mn-lt"/>
              </a:rPr>
              <a:t>80, 54, </a:t>
            </a:r>
            <a:r>
              <a:rPr lang="en-US" u="sng" dirty="0" smtClean="0">
                <a:solidFill>
                  <a:srgbClr val="FF0000"/>
                </a:solidFill>
                <a:latin typeface="+mn-lt"/>
              </a:rPr>
              <a:t>91, 97, 90 (final)</a:t>
            </a:r>
            <a:r>
              <a:rPr lang="en-US" dirty="0" smtClean="0">
                <a:solidFill>
                  <a:srgbClr val="FF0000"/>
                </a:solidFill>
                <a:latin typeface="+mn-lt"/>
              </a:rPr>
              <a:t>	   </a:t>
            </a:r>
            <a:r>
              <a:rPr lang="en-US" dirty="0" smtClean="0">
                <a:solidFill>
                  <a:schemeClr val="tx1"/>
                </a:solidFill>
                <a:latin typeface="+mn-lt"/>
              </a:rPr>
              <a:t>A in course</a:t>
            </a:r>
            <a:r>
              <a:rPr lang="en-US" dirty="0" smtClean="0">
                <a:solidFill>
                  <a:srgbClr val="FF0000"/>
                </a:solidFill>
              </a:rPr>
              <a:t>	</a:t>
            </a:r>
            <a:endParaRPr lang="en-US" u="sng" dirty="0" smtClean="0">
              <a:solidFill>
                <a:srgbClr val="FF0000"/>
              </a:solidFill>
            </a:endParaRPr>
          </a:p>
          <a:p>
            <a:pPr eaLnBrk="1" hangingPunct="1">
              <a:lnSpc>
                <a:spcPct val="90000"/>
              </a:lnSpc>
              <a:buFont typeface="Wingdings" pitchFamily="2" charset="2"/>
              <a:buNone/>
            </a:pPr>
            <a:endParaRPr lang="en-US" u="sng" dirty="0" smtClean="0">
              <a:solidFill>
                <a:srgbClr val="FF3300"/>
              </a:solidFill>
            </a:endParaRPr>
          </a:p>
          <a:p>
            <a:pPr>
              <a:buFont typeface="Wingdings" pitchFamily="2" charset="2"/>
              <a:buNone/>
            </a:pPr>
            <a:endParaRPr lang="en-US" u="sng" dirty="0" smtClean="0">
              <a:solidFill>
                <a:srgbClr val="FF3300"/>
              </a:solidFill>
            </a:endParaRPr>
          </a:p>
          <a:p>
            <a:pPr eaLnBrk="1" hangingPunct="1">
              <a:lnSpc>
                <a:spcPct val="90000"/>
              </a:lnSpc>
              <a:buFont typeface="Wingdings" pitchFamily="2" charset="2"/>
              <a:buNone/>
            </a:pPr>
            <a:r>
              <a:rPr lang="en-US" sz="2400" dirty="0" smtClean="0"/>
              <a:t>		</a:t>
            </a:r>
          </a:p>
          <a:p>
            <a:pPr eaLnBrk="1" hangingPunct="1">
              <a:lnSpc>
                <a:spcPct val="90000"/>
              </a:lnSpc>
              <a:buFont typeface="Wingdings" pitchFamily="2" charset="2"/>
              <a:buNone/>
            </a:pPr>
            <a:endParaRPr lang="en-US" sz="2800" dirty="0" smtClean="0">
              <a:solidFill>
                <a:srgbClr val="FF3300"/>
              </a:solidFill>
            </a:endParaRPr>
          </a:p>
          <a:p>
            <a:pPr eaLnBrk="1" hangingPunct="1">
              <a:lnSpc>
                <a:spcPct val="90000"/>
              </a:lnSpc>
              <a:buFont typeface="Wingdings" pitchFamily="2" charset="2"/>
              <a:buNone/>
            </a:pPr>
            <a:endParaRPr lang="en-US" sz="2800" dirty="0" smtClean="0">
              <a:solidFill>
                <a:srgbClr val="FF3300"/>
              </a:solidFill>
            </a:endParaRPr>
          </a:p>
          <a:p>
            <a:pPr eaLnBrk="1" hangingPunct="1">
              <a:lnSpc>
                <a:spcPct val="90000"/>
              </a:lnSpc>
              <a:buFont typeface="Wingdings" pitchFamily="2" charset="2"/>
              <a:buNone/>
            </a:pPr>
            <a:endParaRPr lang="en-US" sz="2800" dirty="0" smtClean="0">
              <a:solidFill>
                <a:srgbClr val="FF3300"/>
              </a:solidFill>
            </a:endParaRPr>
          </a:p>
        </p:txBody>
      </p:sp>
      <p:cxnSp>
        <p:nvCxnSpPr>
          <p:cNvPr id="5" name="Straight Connector 4"/>
          <p:cNvCxnSpPr/>
          <p:nvPr/>
        </p:nvCxnSpPr>
        <p:spPr>
          <a:xfrm>
            <a:off x="0" y="6172200"/>
            <a:ext cx="9144000" cy="0"/>
          </a:xfrm>
          <a:prstGeom prst="line">
            <a:avLst/>
          </a:prstGeom>
          <a:ln w="63500">
            <a:solidFill>
              <a:srgbClr val="288B9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1066800"/>
            <a:ext cx="9144000" cy="0"/>
          </a:xfrm>
          <a:prstGeom prst="line">
            <a:avLst/>
          </a:prstGeom>
          <a:ln w="127000">
            <a:solidFill>
              <a:srgbClr val="288B9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0" y="0"/>
            <a:ext cx="685800" cy="6858000"/>
          </a:xfrm>
          <a:prstGeom prst="rect">
            <a:avLst/>
          </a:prstGeom>
          <a:solidFill>
            <a:srgbClr val="288B90"/>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08143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1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62000" y="0"/>
            <a:ext cx="8416871" cy="1752600"/>
          </a:xfrm>
        </p:spPr>
        <p:txBody>
          <a:bodyPr>
            <a:normAutofit/>
          </a:bodyPr>
          <a:lstStyle/>
          <a:p>
            <a:pPr algn="ctr" eaLnBrk="1" hangingPunct="1"/>
            <a:r>
              <a:rPr lang="en-US" sz="3200" dirty="0" smtClean="0">
                <a:solidFill>
                  <a:schemeClr val="tx1"/>
                </a:solidFill>
                <a:latin typeface="+mn-lt"/>
              </a:rPr>
              <a:t>A Reading Strategy that Works: SQ3R (4R or 5R)</a:t>
            </a:r>
            <a:br>
              <a:rPr lang="en-US" sz="3200" dirty="0" smtClean="0">
                <a:solidFill>
                  <a:schemeClr val="tx1"/>
                </a:solidFill>
                <a:latin typeface="+mn-lt"/>
              </a:rPr>
            </a:br>
            <a:endParaRPr lang="en-US" sz="3200" dirty="0" smtClean="0">
              <a:solidFill>
                <a:schemeClr val="tx1"/>
              </a:solidFill>
              <a:latin typeface="+mn-lt"/>
            </a:endParaRPr>
          </a:p>
        </p:txBody>
      </p:sp>
      <p:sp>
        <p:nvSpPr>
          <p:cNvPr id="14339" name="Rectangle 3"/>
          <p:cNvSpPr>
            <a:spLocks noGrp="1" noChangeArrowheads="1"/>
          </p:cNvSpPr>
          <p:nvPr>
            <p:ph type="body" idx="1"/>
          </p:nvPr>
        </p:nvSpPr>
        <p:spPr>
          <a:xfrm>
            <a:off x="762000" y="1371600"/>
            <a:ext cx="8382000" cy="6019800"/>
          </a:xfrm>
        </p:spPr>
        <p:txBody>
          <a:bodyPr>
            <a:normAutofit fontScale="92500" lnSpcReduction="10000"/>
          </a:bodyPr>
          <a:lstStyle/>
          <a:p>
            <a:pPr eaLnBrk="1" hangingPunct="1">
              <a:buFont typeface="Wingdings" panose="05000000000000000000" pitchFamily="2" charset="2"/>
              <a:buChar char="§"/>
            </a:pPr>
            <a:r>
              <a:rPr lang="en-US" sz="3500" b="1" dirty="0" smtClean="0">
                <a:solidFill>
                  <a:schemeClr val="tx1"/>
                </a:solidFill>
                <a:latin typeface="+mn-lt"/>
              </a:rPr>
              <a:t>Survey  </a:t>
            </a:r>
            <a:r>
              <a:rPr lang="en-US" sz="3500" dirty="0" smtClean="0">
                <a:solidFill>
                  <a:schemeClr val="tx1"/>
                </a:solidFill>
                <a:latin typeface="+mn-lt"/>
              </a:rPr>
              <a:t>(look at intro, summary, bold print, italicized words, etc.) </a:t>
            </a:r>
            <a:endParaRPr lang="en-US" sz="3500" b="1" dirty="0" smtClean="0">
              <a:solidFill>
                <a:schemeClr val="tx1"/>
              </a:solidFill>
              <a:latin typeface="+mn-lt"/>
            </a:endParaRPr>
          </a:p>
          <a:p>
            <a:pPr eaLnBrk="1" hangingPunct="1">
              <a:buFont typeface="Wingdings" panose="05000000000000000000" pitchFamily="2" charset="2"/>
              <a:buChar char="§"/>
            </a:pPr>
            <a:r>
              <a:rPr lang="en-US" sz="3500" b="1" dirty="0" smtClean="0">
                <a:solidFill>
                  <a:schemeClr val="tx1"/>
                </a:solidFill>
                <a:latin typeface="+mn-lt"/>
              </a:rPr>
              <a:t>Question </a:t>
            </a:r>
            <a:r>
              <a:rPr lang="en-US" sz="3500" dirty="0" smtClean="0">
                <a:solidFill>
                  <a:schemeClr val="tx1"/>
                </a:solidFill>
                <a:latin typeface="+mn-lt"/>
              </a:rPr>
              <a:t>(devise questions survey that you think the reading will answer)</a:t>
            </a:r>
            <a:endParaRPr lang="en-US" sz="3500" b="1" dirty="0" smtClean="0">
              <a:solidFill>
                <a:schemeClr val="tx1"/>
              </a:solidFill>
              <a:latin typeface="+mn-lt"/>
            </a:endParaRPr>
          </a:p>
          <a:p>
            <a:pPr eaLnBrk="1" hangingPunct="1">
              <a:buFont typeface="Wingdings" panose="05000000000000000000" pitchFamily="2" charset="2"/>
              <a:buChar char="§"/>
            </a:pPr>
            <a:r>
              <a:rPr lang="en-US" sz="3500" b="1" dirty="0" smtClean="0">
                <a:solidFill>
                  <a:schemeClr val="tx1"/>
                </a:solidFill>
                <a:latin typeface="+mn-lt"/>
              </a:rPr>
              <a:t>Read </a:t>
            </a:r>
            <a:r>
              <a:rPr lang="en-US" sz="3500" dirty="0" smtClean="0">
                <a:solidFill>
                  <a:schemeClr val="tx1"/>
                </a:solidFill>
                <a:latin typeface="+mn-lt"/>
              </a:rPr>
              <a:t>(one paragraph at a time)</a:t>
            </a:r>
          </a:p>
          <a:p>
            <a:pPr eaLnBrk="1" hangingPunct="1">
              <a:buFont typeface="Wingdings" panose="05000000000000000000" pitchFamily="2" charset="2"/>
              <a:buChar char="§"/>
            </a:pPr>
            <a:r>
              <a:rPr lang="en-US" sz="3500" b="1" dirty="0" smtClean="0">
                <a:solidFill>
                  <a:schemeClr val="tx1"/>
                </a:solidFill>
                <a:latin typeface="+mn-lt"/>
              </a:rPr>
              <a:t>Recite </a:t>
            </a:r>
            <a:r>
              <a:rPr lang="en-US" sz="3500" dirty="0" smtClean="0">
                <a:solidFill>
                  <a:schemeClr val="tx1"/>
                </a:solidFill>
                <a:latin typeface="+mn-lt"/>
              </a:rPr>
              <a:t>(summarize in your own words)</a:t>
            </a:r>
          </a:p>
          <a:p>
            <a:pPr>
              <a:buFont typeface="Wingdings" panose="05000000000000000000" pitchFamily="2" charset="2"/>
              <a:buChar char="§"/>
            </a:pPr>
            <a:r>
              <a:rPr lang="en-US" sz="3500" b="1" dirty="0" smtClean="0">
                <a:solidFill>
                  <a:schemeClr val="tx1"/>
                </a:solidFill>
                <a:latin typeface="+mn-lt"/>
              </a:rPr>
              <a:t>Record or wRite </a:t>
            </a:r>
            <a:r>
              <a:rPr lang="en-US" sz="3500" dirty="0" smtClean="0">
                <a:solidFill>
                  <a:schemeClr val="tx1"/>
                </a:solidFill>
                <a:latin typeface="+mn-lt"/>
              </a:rPr>
              <a:t>(annotate in margins)</a:t>
            </a:r>
            <a:endParaRPr lang="en-US" sz="3500" b="1" dirty="0" smtClean="0">
              <a:solidFill>
                <a:schemeClr val="tx1"/>
              </a:solidFill>
              <a:latin typeface="+mn-lt"/>
            </a:endParaRPr>
          </a:p>
          <a:p>
            <a:pPr eaLnBrk="1" hangingPunct="1">
              <a:buFont typeface="Wingdings" panose="05000000000000000000" pitchFamily="2" charset="2"/>
              <a:buChar char="§"/>
            </a:pPr>
            <a:r>
              <a:rPr lang="en-US" sz="3500" b="1" dirty="0" smtClean="0">
                <a:solidFill>
                  <a:schemeClr val="tx1"/>
                </a:solidFill>
                <a:latin typeface="+mn-lt"/>
              </a:rPr>
              <a:t>Review </a:t>
            </a:r>
            <a:r>
              <a:rPr lang="en-US" sz="3500" dirty="0" smtClean="0">
                <a:solidFill>
                  <a:schemeClr val="tx1"/>
                </a:solidFill>
                <a:latin typeface="+mn-lt"/>
              </a:rPr>
              <a:t>(summarize the information in your words)</a:t>
            </a:r>
            <a:endParaRPr lang="en-US" sz="3500" b="1" dirty="0" smtClean="0">
              <a:solidFill>
                <a:schemeClr val="tx1"/>
              </a:solidFill>
              <a:latin typeface="+mn-lt"/>
            </a:endParaRPr>
          </a:p>
          <a:p>
            <a:pPr eaLnBrk="1" hangingPunct="1">
              <a:buFont typeface="Wingdings" panose="05000000000000000000" pitchFamily="2" charset="2"/>
              <a:buChar char="§"/>
            </a:pPr>
            <a:r>
              <a:rPr lang="en-US" sz="3500" b="1" dirty="0" smtClean="0">
                <a:solidFill>
                  <a:schemeClr val="tx1"/>
                </a:solidFill>
                <a:latin typeface="+mn-lt"/>
              </a:rPr>
              <a:t>Reflect </a:t>
            </a:r>
            <a:r>
              <a:rPr lang="en-US" sz="3500" dirty="0" smtClean="0">
                <a:solidFill>
                  <a:schemeClr val="tx1"/>
                </a:solidFill>
                <a:latin typeface="+mn-lt"/>
              </a:rPr>
              <a:t>(other views, remaining questions)</a:t>
            </a:r>
            <a:endParaRPr lang="en-US" sz="3500" b="1" dirty="0" smtClean="0">
              <a:solidFill>
                <a:schemeClr val="tx1"/>
              </a:solidFill>
              <a:latin typeface="+mn-lt"/>
            </a:endParaRPr>
          </a:p>
          <a:p>
            <a:pPr marL="0" indent="0" eaLnBrk="1" hangingPunct="1">
              <a:buNone/>
            </a:pPr>
            <a:r>
              <a:rPr lang="en-US" dirty="0"/>
              <a:t>	</a:t>
            </a:r>
            <a:endParaRPr lang="en-US" dirty="0" smtClean="0"/>
          </a:p>
        </p:txBody>
      </p:sp>
      <p:sp>
        <p:nvSpPr>
          <p:cNvPr id="5" name="Rectangle 4"/>
          <p:cNvSpPr/>
          <p:nvPr/>
        </p:nvSpPr>
        <p:spPr>
          <a:xfrm>
            <a:off x="0" y="0"/>
            <a:ext cx="685800" cy="6858000"/>
          </a:xfrm>
          <a:prstGeom prst="rect">
            <a:avLst/>
          </a:prstGeom>
          <a:solidFill>
            <a:srgbClr val="288B90"/>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9443162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236260" y="695467"/>
            <a:ext cx="7924800" cy="1143000"/>
          </a:xfrm>
        </p:spPr>
        <p:txBody>
          <a:bodyPr>
            <a:normAutofit fontScale="90000"/>
          </a:bodyPr>
          <a:lstStyle/>
          <a:p>
            <a:pPr algn="l">
              <a:lnSpc>
                <a:spcPct val="90000"/>
              </a:lnSpc>
            </a:pPr>
            <a:r>
              <a:rPr lang="en-US" b="1" dirty="0" smtClean="0"/>
              <a:t/>
            </a:r>
            <a:br>
              <a:rPr lang="en-US" b="1" dirty="0" smtClean="0"/>
            </a:br>
            <a:r>
              <a:rPr lang="en-US" dirty="0" smtClean="0">
                <a:solidFill>
                  <a:schemeClr val="tx1"/>
                </a:solidFill>
              </a:rPr>
              <a:t>Travis, </a:t>
            </a:r>
            <a:r>
              <a:rPr lang="en-US" b="0" i="1" dirty="0" smtClean="0">
                <a:solidFill>
                  <a:schemeClr val="tx1"/>
                </a:solidFill>
              </a:rPr>
              <a:t>junior psychology student</a:t>
            </a:r>
            <a:r>
              <a:rPr lang="en-US" dirty="0" smtClean="0">
                <a:solidFill>
                  <a:schemeClr val="accent1">
                    <a:lumMod val="50000"/>
                  </a:schemeClr>
                </a:solidFill>
              </a:rPr>
              <a:t/>
            </a:r>
            <a:br>
              <a:rPr lang="en-US" dirty="0" smtClean="0">
                <a:solidFill>
                  <a:schemeClr val="accent1">
                    <a:lumMod val="50000"/>
                  </a:schemeClr>
                </a:solidFill>
              </a:rPr>
            </a:br>
            <a:r>
              <a:rPr lang="en-US" dirty="0" smtClean="0">
                <a:solidFill>
                  <a:schemeClr val="accent1">
                    <a:lumMod val="50000"/>
                  </a:schemeClr>
                </a:solidFill>
              </a:rPr>
              <a:t>	</a:t>
            </a:r>
            <a:r>
              <a:rPr lang="en-US" dirty="0" smtClean="0">
                <a:solidFill>
                  <a:schemeClr val="tx1"/>
                </a:solidFill>
              </a:rPr>
              <a:t>47, 52, </a:t>
            </a:r>
            <a:r>
              <a:rPr lang="en-US" u="sng" dirty="0" smtClean="0">
                <a:solidFill>
                  <a:srgbClr val="FF3300"/>
                </a:solidFill>
              </a:rPr>
              <a:t>82, 86</a:t>
            </a:r>
            <a:br>
              <a:rPr lang="en-US" u="sng" dirty="0" smtClean="0">
                <a:solidFill>
                  <a:srgbClr val="FF3300"/>
                </a:solidFill>
              </a:rPr>
            </a:br>
            <a:endParaRPr lang="en-US" b="1" dirty="0" smtClean="0"/>
          </a:p>
        </p:txBody>
      </p:sp>
      <p:sp>
        <p:nvSpPr>
          <p:cNvPr id="10243" name="Rectangle 3"/>
          <p:cNvSpPr>
            <a:spLocks noGrp="1" noChangeArrowheads="1"/>
          </p:cNvSpPr>
          <p:nvPr>
            <p:ph type="body" idx="1"/>
          </p:nvPr>
        </p:nvSpPr>
        <p:spPr>
          <a:xfrm>
            <a:off x="1141863" y="1828800"/>
            <a:ext cx="8229600" cy="5486400"/>
          </a:xfrm>
        </p:spPr>
        <p:txBody>
          <a:bodyPr/>
          <a:lstStyle/>
          <a:p>
            <a:pPr eaLnBrk="1" hangingPunct="1">
              <a:buFont typeface="Wingdings" pitchFamily="2" charset="2"/>
              <a:buNone/>
            </a:pPr>
            <a:r>
              <a:rPr lang="en-US" dirty="0" smtClean="0"/>
              <a:t>	</a:t>
            </a:r>
          </a:p>
          <a:p>
            <a:pPr eaLnBrk="1" hangingPunct="1">
              <a:buFont typeface="Wingdings" pitchFamily="2" charset="2"/>
              <a:buNone/>
            </a:pPr>
            <a:r>
              <a:rPr lang="en-US" sz="2800" dirty="0" smtClean="0"/>
              <a:t>	</a:t>
            </a:r>
            <a:r>
              <a:rPr lang="en-US" dirty="0" smtClean="0">
                <a:solidFill>
                  <a:schemeClr val="tx1"/>
                </a:solidFill>
                <a:latin typeface="+mn-lt"/>
              </a:rPr>
              <a:t>Problem:  Reading Comprehension</a:t>
            </a:r>
          </a:p>
          <a:p>
            <a:pPr eaLnBrk="1" hangingPunct="1">
              <a:buFont typeface="Wingdings" pitchFamily="2" charset="2"/>
              <a:buNone/>
            </a:pPr>
            <a:endParaRPr lang="en-US" dirty="0" smtClean="0">
              <a:solidFill>
                <a:schemeClr val="tx1"/>
              </a:solidFill>
              <a:latin typeface="+mn-lt"/>
            </a:endParaRPr>
          </a:p>
          <a:p>
            <a:pPr eaLnBrk="1" hangingPunct="1">
              <a:buFont typeface="Wingdings" pitchFamily="2" charset="2"/>
              <a:buNone/>
            </a:pPr>
            <a:r>
              <a:rPr lang="en-US" dirty="0" smtClean="0">
                <a:solidFill>
                  <a:schemeClr val="tx1"/>
                </a:solidFill>
                <a:latin typeface="+mn-lt"/>
              </a:rPr>
              <a:t>	</a:t>
            </a:r>
            <a:r>
              <a:rPr lang="en-US" dirty="0" smtClean="0">
                <a:solidFill>
                  <a:srgbClr val="FF0000"/>
                </a:solidFill>
                <a:latin typeface="+mn-lt"/>
              </a:rPr>
              <a:t>Solution:  </a:t>
            </a:r>
            <a:r>
              <a:rPr lang="en-US" dirty="0" smtClean="0">
                <a:solidFill>
                  <a:schemeClr val="tx1"/>
                </a:solidFill>
                <a:latin typeface="+mn-lt"/>
              </a:rPr>
              <a:t>Preview text before reading*</a:t>
            </a:r>
          </a:p>
          <a:p>
            <a:pPr eaLnBrk="1" hangingPunct="1">
              <a:buFont typeface="Wingdings" pitchFamily="2" charset="2"/>
              <a:buNone/>
            </a:pPr>
            <a:r>
              <a:rPr lang="en-US" dirty="0" smtClean="0">
                <a:solidFill>
                  <a:schemeClr val="tx1"/>
                </a:solidFill>
                <a:latin typeface="+mn-lt"/>
              </a:rPr>
              <a:t>			 Develop questions*</a:t>
            </a:r>
          </a:p>
          <a:p>
            <a:pPr eaLnBrk="1" hangingPunct="1">
              <a:buFont typeface="Wingdings" pitchFamily="2" charset="2"/>
              <a:buNone/>
            </a:pPr>
            <a:r>
              <a:rPr lang="en-US" dirty="0" smtClean="0">
                <a:solidFill>
                  <a:schemeClr val="tx1"/>
                </a:solidFill>
                <a:latin typeface="+mn-lt"/>
              </a:rPr>
              <a:t>			 Read one paragraph at a time</a:t>
            </a:r>
          </a:p>
          <a:p>
            <a:pPr eaLnBrk="1" hangingPunct="1">
              <a:buFont typeface="Wingdings" pitchFamily="2" charset="2"/>
              <a:buNone/>
            </a:pPr>
            <a:r>
              <a:rPr lang="en-US" dirty="0" smtClean="0">
                <a:solidFill>
                  <a:schemeClr val="tx1"/>
                </a:solidFill>
                <a:latin typeface="+mn-lt"/>
              </a:rPr>
              <a:t>			     and paraphrase information</a:t>
            </a:r>
          </a:p>
          <a:p>
            <a:pPr eaLnBrk="1" hangingPunct="1">
              <a:buFont typeface="Wingdings" pitchFamily="2" charset="2"/>
              <a:buNone/>
            </a:pPr>
            <a:endParaRPr lang="en-US" sz="2800" b="1" dirty="0" smtClean="0"/>
          </a:p>
        </p:txBody>
      </p:sp>
      <p:pic>
        <p:nvPicPr>
          <p:cNvPr id="26626" name="Picture 2" descr="C:\Documents and Settings\Saundra\Local Settings\Temporary Internet Files\Content.IE5\J5TW0J2V\MC900217136[1].wmf"/>
          <p:cNvPicPr>
            <a:picLocks noChangeAspect="1" noChangeArrowheads="1"/>
          </p:cNvPicPr>
          <p:nvPr/>
        </p:nvPicPr>
        <p:blipFill>
          <a:blip r:embed="rId3" cstate="print"/>
          <a:srcRect/>
          <a:stretch>
            <a:fillRect/>
          </a:stretch>
        </p:blipFill>
        <p:spPr bwMode="auto">
          <a:xfrm>
            <a:off x="7543800" y="723900"/>
            <a:ext cx="1295400" cy="1295400"/>
          </a:xfrm>
          <a:prstGeom prst="rect">
            <a:avLst/>
          </a:prstGeom>
          <a:noFill/>
        </p:spPr>
      </p:pic>
      <p:cxnSp>
        <p:nvCxnSpPr>
          <p:cNvPr id="6" name="Straight Connector 5"/>
          <p:cNvCxnSpPr/>
          <p:nvPr/>
        </p:nvCxnSpPr>
        <p:spPr>
          <a:xfrm>
            <a:off x="0" y="5943600"/>
            <a:ext cx="9144000" cy="0"/>
          </a:xfrm>
          <a:prstGeom prst="line">
            <a:avLst/>
          </a:prstGeom>
          <a:ln w="63500">
            <a:solidFill>
              <a:srgbClr val="288B9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4191000" y="6085322"/>
            <a:ext cx="5067300" cy="584775"/>
          </a:xfrm>
          <a:prstGeom prst="rect">
            <a:avLst/>
          </a:prstGeom>
          <a:noFill/>
        </p:spPr>
        <p:txBody>
          <a:bodyPr wrap="square" rtlCol="0">
            <a:spAutoFit/>
          </a:bodyPr>
          <a:lstStyle/>
          <a:p>
            <a:r>
              <a:rPr lang="en-US" sz="3200" dirty="0" smtClean="0"/>
              <a:t>* </a:t>
            </a:r>
            <a:r>
              <a:rPr lang="en-US" sz="2800" dirty="0" smtClean="0"/>
              <a:t>Developing an anticipatory set</a:t>
            </a:r>
            <a:endParaRPr lang="en-US" sz="2800" dirty="0"/>
          </a:p>
        </p:txBody>
      </p:sp>
      <p:sp>
        <p:nvSpPr>
          <p:cNvPr id="8" name="Rectangle 7"/>
          <p:cNvSpPr/>
          <p:nvPr/>
        </p:nvSpPr>
        <p:spPr>
          <a:xfrm>
            <a:off x="0" y="0"/>
            <a:ext cx="685800" cy="6858000"/>
          </a:xfrm>
          <a:prstGeom prst="rect">
            <a:avLst/>
          </a:prstGeom>
          <a:solidFill>
            <a:srgbClr val="288B90"/>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7615877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304800"/>
            <a:ext cx="8001000" cy="1143000"/>
          </a:xfrm>
        </p:spPr>
        <p:txBody>
          <a:bodyPr>
            <a:noAutofit/>
          </a:bodyPr>
          <a:lstStyle/>
          <a:p>
            <a:r>
              <a:rPr lang="en-US" sz="3200" dirty="0" smtClean="0">
                <a:solidFill>
                  <a:schemeClr val="tx1"/>
                </a:solidFill>
                <a:latin typeface="+mn-lt"/>
              </a:rPr>
              <a:t>First Voyage of Christopher Columbus</a:t>
            </a:r>
            <a:endParaRPr lang="en-US" sz="3200" dirty="0">
              <a:solidFill>
                <a:schemeClr val="tx1"/>
              </a:solidFill>
              <a:latin typeface="+mn-lt"/>
            </a:endParaRPr>
          </a:p>
        </p:txBody>
      </p:sp>
      <p:sp>
        <p:nvSpPr>
          <p:cNvPr id="3" name="Content Placeholder 2"/>
          <p:cNvSpPr>
            <a:spLocks noGrp="1"/>
          </p:cNvSpPr>
          <p:nvPr>
            <p:ph idx="1"/>
          </p:nvPr>
        </p:nvSpPr>
        <p:spPr>
          <a:xfrm>
            <a:off x="1295400" y="685800"/>
            <a:ext cx="7848600" cy="5410200"/>
          </a:xfrm>
        </p:spPr>
        <p:txBody>
          <a:bodyPr>
            <a:normAutofit fontScale="92500" lnSpcReduction="20000"/>
          </a:bodyPr>
          <a:lstStyle/>
          <a:p>
            <a:pPr marL="0" indent="0">
              <a:buNone/>
            </a:pPr>
            <a:r>
              <a:rPr lang="en-US" dirty="0">
                <a:solidFill>
                  <a:schemeClr val="tx1"/>
                </a:solidFill>
                <a:latin typeface="+mn-lt"/>
              </a:rPr>
              <a:t>WITH HOCKED GEMS FINANCING HIM/ OUR </a:t>
            </a:r>
            <a:r>
              <a:rPr lang="en-US" dirty="0" smtClean="0">
                <a:solidFill>
                  <a:schemeClr val="tx1"/>
                </a:solidFill>
                <a:latin typeface="+mn-lt"/>
              </a:rPr>
              <a:t>HERO BRAVELY </a:t>
            </a:r>
            <a:r>
              <a:rPr lang="en-US" dirty="0">
                <a:solidFill>
                  <a:schemeClr val="tx1"/>
                </a:solidFill>
                <a:latin typeface="+mn-lt"/>
              </a:rPr>
              <a:t>DEFIED ALL SCORNFUL LAUGHTER/ </a:t>
            </a:r>
            <a:r>
              <a:rPr lang="en-US" dirty="0" smtClean="0">
                <a:solidFill>
                  <a:schemeClr val="tx1"/>
                </a:solidFill>
                <a:latin typeface="+mn-lt"/>
              </a:rPr>
              <a:t>THAT TRIED </a:t>
            </a:r>
            <a:r>
              <a:rPr lang="en-US" dirty="0">
                <a:solidFill>
                  <a:schemeClr val="tx1"/>
                </a:solidFill>
                <a:latin typeface="+mn-lt"/>
              </a:rPr>
              <a:t>TO PREVENT HIS SCHEME/ YOUR EYES </a:t>
            </a:r>
            <a:r>
              <a:rPr lang="en-US" dirty="0" smtClean="0">
                <a:solidFill>
                  <a:schemeClr val="tx1"/>
                </a:solidFill>
                <a:latin typeface="+mn-lt"/>
              </a:rPr>
              <a:t>DECEIVE/ HE </a:t>
            </a:r>
            <a:r>
              <a:rPr lang="en-US" dirty="0">
                <a:solidFill>
                  <a:schemeClr val="tx1"/>
                </a:solidFill>
                <a:latin typeface="+mn-lt"/>
              </a:rPr>
              <a:t>HAD </a:t>
            </a:r>
            <a:r>
              <a:rPr lang="en-US" dirty="0" smtClean="0">
                <a:solidFill>
                  <a:schemeClr val="tx1"/>
                </a:solidFill>
                <a:latin typeface="+mn-lt"/>
              </a:rPr>
              <a:t>SAID/ AN </a:t>
            </a:r>
            <a:r>
              <a:rPr lang="en-US" dirty="0">
                <a:solidFill>
                  <a:schemeClr val="tx1"/>
                </a:solidFill>
                <a:latin typeface="+mn-lt"/>
              </a:rPr>
              <a:t>EGG/ NOT A TABLE/ </a:t>
            </a:r>
            <a:r>
              <a:rPr lang="en-US" dirty="0" smtClean="0">
                <a:solidFill>
                  <a:schemeClr val="tx1"/>
                </a:solidFill>
                <a:latin typeface="+mn-lt"/>
              </a:rPr>
              <a:t>CORRECTLY TYPIFIES </a:t>
            </a:r>
            <a:r>
              <a:rPr lang="en-US" dirty="0">
                <a:solidFill>
                  <a:schemeClr val="tx1"/>
                </a:solidFill>
                <a:latin typeface="+mn-lt"/>
              </a:rPr>
              <a:t>THIS UNEXPLORED PLANET/ NOW </a:t>
            </a:r>
            <a:r>
              <a:rPr lang="en-US" dirty="0" smtClean="0">
                <a:solidFill>
                  <a:schemeClr val="tx1"/>
                </a:solidFill>
                <a:latin typeface="+mn-lt"/>
              </a:rPr>
              <a:t>THREE STURDY </a:t>
            </a:r>
            <a:r>
              <a:rPr lang="en-US" dirty="0">
                <a:solidFill>
                  <a:schemeClr val="tx1"/>
                </a:solidFill>
                <a:latin typeface="+mn-lt"/>
              </a:rPr>
              <a:t>SISTERS SOUGHT PROOF/ FORGING </a:t>
            </a:r>
            <a:r>
              <a:rPr lang="en-US" dirty="0" smtClean="0">
                <a:solidFill>
                  <a:schemeClr val="tx1"/>
                </a:solidFill>
                <a:latin typeface="+mn-lt"/>
              </a:rPr>
              <a:t>ALONG SOMETIMES </a:t>
            </a:r>
            <a:r>
              <a:rPr lang="en-US" dirty="0">
                <a:solidFill>
                  <a:schemeClr val="tx1"/>
                </a:solidFill>
                <a:latin typeface="+mn-lt"/>
              </a:rPr>
              <a:t>THROUGH CALM VASTNESS/ YET </a:t>
            </a:r>
            <a:r>
              <a:rPr lang="en-US" dirty="0" smtClean="0">
                <a:solidFill>
                  <a:schemeClr val="tx1"/>
                </a:solidFill>
                <a:latin typeface="+mn-lt"/>
              </a:rPr>
              <a:t>MORE OFTEN </a:t>
            </a:r>
            <a:r>
              <a:rPr lang="en-US" dirty="0">
                <a:solidFill>
                  <a:schemeClr val="tx1"/>
                </a:solidFill>
                <a:latin typeface="+mn-lt"/>
              </a:rPr>
              <a:t>OVER TURBULENT PEAKS AND VALLEYS/ </a:t>
            </a:r>
            <a:r>
              <a:rPr lang="en-US" dirty="0" smtClean="0">
                <a:solidFill>
                  <a:schemeClr val="tx1"/>
                </a:solidFill>
                <a:latin typeface="+mn-lt"/>
              </a:rPr>
              <a:t>DAYS BECAME </a:t>
            </a:r>
            <a:r>
              <a:rPr lang="en-US" dirty="0">
                <a:solidFill>
                  <a:schemeClr val="tx1"/>
                </a:solidFill>
                <a:latin typeface="+mn-lt"/>
              </a:rPr>
              <a:t>WEEKS/ AS MANY DOUBTERS SPREAD </a:t>
            </a:r>
            <a:r>
              <a:rPr lang="en-US" dirty="0" smtClean="0">
                <a:solidFill>
                  <a:schemeClr val="tx1"/>
                </a:solidFill>
                <a:latin typeface="+mn-lt"/>
              </a:rPr>
              <a:t>FEARFUL RUMORS </a:t>
            </a:r>
            <a:r>
              <a:rPr lang="en-US" dirty="0">
                <a:solidFill>
                  <a:schemeClr val="tx1"/>
                </a:solidFill>
                <a:latin typeface="+mn-lt"/>
              </a:rPr>
              <a:t>ABOUT THE EDGE/ AT LAST/ </a:t>
            </a:r>
            <a:r>
              <a:rPr lang="en-US" dirty="0" smtClean="0">
                <a:solidFill>
                  <a:schemeClr val="tx1"/>
                </a:solidFill>
                <a:latin typeface="+mn-lt"/>
              </a:rPr>
              <a:t>FROM NOWHERE</a:t>
            </a:r>
            <a:r>
              <a:rPr lang="en-US" dirty="0">
                <a:solidFill>
                  <a:schemeClr val="tx1"/>
                </a:solidFill>
                <a:latin typeface="+mn-lt"/>
              </a:rPr>
              <a:t>/ WELCOME WINGED CREATURES </a:t>
            </a:r>
            <a:r>
              <a:rPr lang="en-US" dirty="0" smtClean="0">
                <a:solidFill>
                  <a:schemeClr val="tx1"/>
                </a:solidFill>
                <a:latin typeface="+mn-lt"/>
              </a:rPr>
              <a:t>APPEARED/ SIGNIFYING </a:t>
            </a:r>
            <a:r>
              <a:rPr lang="en-US" dirty="0">
                <a:solidFill>
                  <a:schemeClr val="tx1"/>
                </a:solidFill>
                <a:latin typeface="+mn-lt"/>
              </a:rPr>
              <a:t>MOMENTOUS SUCCESS</a:t>
            </a:r>
          </a:p>
        </p:txBody>
      </p:sp>
      <p:sp>
        <p:nvSpPr>
          <p:cNvPr id="5" name="TextBox 4"/>
          <p:cNvSpPr txBox="1"/>
          <p:nvPr/>
        </p:nvSpPr>
        <p:spPr>
          <a:xfrm>
            <a:off x="1371600" y="6096000"/>
            <a:ext cx="7620000" cy="646331"/>
          </a:xfrm>
          <a:prstGeom prst="rect">
            <a:avLst/>
          </a:prstGeom>
          <a:noFill/>
        </p:spPr>
        <p:txBody>
          <a:bodyPr wrap="square" rtlCol="0">
            <a:spAutoFit/>
          </a:bodyPr>
          <a:lstStyle/>
          <a:p>
            <a:r>
              <a:rPr lang="en-US" dirty="0" smtClean="0"/>
              <a:t>Dooling, J.D. and Lachman, R.  Effects of Comprehension on Retention of Prose, </a:t>
            </a:r>
            <a:r>
              <a:rPr lang="en-US" i="1" dirty="0" smtClean="0"/>
              <a:t>Journal </a:t>
            </a:r>
            <a:r>
              <a:rPr lang="en-US" i="1" dirty="0"/>
              <a:t>of Experimental </a:t>
            </a:r>
            <a:r>
              <a:rPr lang="en-US" i="1" dirty="0" smtClean="0"/>
              <a:t>Psychology, </a:t>
            </a:r>
            <a:r>
              <a:rPr lang="en-US" dirty="0" smtClean="0"/>
              <a:t> (1971), Vol</a:t>
            </a:r>
            <a:r>
              <a:rPr lang="en-US" dirty="0"/>
              <a:t>. 88, No. 2, </a:t>
            </a:r>
            <a:r>
              <a:rPr lang="en-US" dirty="0" smtClean="0"/>
              <a:t>216-222</a:t>
            </a:r>
          </a:p>
        </p:txBody>
      </p:sp>
      <p:sp>
        <p:nvSpPr>
          <p:cNvPr id="6" name="Rectangle 5"/>
          <p:cNvSpPr/>
          <p:nvPr/>
        </p:nvSpPr>
        <p:spPr>
          <a:xfrm>
            <a:off x="0" y="0"/>
            <a:ext cx="685800" cy="6858000"/>
          </a:xfrm>
          <a:prstGeom prst="rect">
            <a:avLst/>
          </a:prstGeom>
          <a:solidFill>
            <a:srgbClr val="288B90"/>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8733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219200" y="381000"/>
            <a:ext cx="7924800" cy="1143000"/>
          </a:xfrm>
        </p:spPr>
        <p:txBody>
          <a:bodyPr>
            <a:normAutofit fontScale="90000"/>
          </a:bodyPr>
          <a:lstStyle/>
          <a:p>
            <a:pPr algn="l"/>
            <a:r>
              <a:rPr lang="en-US" dirty="0" smtClean="0">
                <a:solidFill>
                  <a:schemeClr val="tx1"/>
                </a:solidFill>
              </a:rPr>
              <a:t>Dana, </a:t>
            </a:r>
            <a:r>
              <a:rPr lang="en-US" b="0" i="1" dirty="0" smtClean="0">
                <a:solidFill>
                  <a:schemeClr val="tx1"/>
                </a:solidFill>
              </a:rPr>
              <a:t>first year physics student</a:t>
            </a:r>
            <a:r>
              <a:rPr lang="en-US" dirty="0" smtClean="0">
                <a:solidFill>
                  <a:schemeClr val="tx1"/>
                </a:solidFill>
              </a:rPr>
              <a:t/>
            </a:r>
            <a:br>
              <a:rPr lang="en-US" dirty="0" smtClean="0">
                <a:solidFill>
                  <a:schemeClr val="tx1"/>
                </a:solidFill>
              </a:rPr>
            </a:br>
            <a:r>
              <a:rPr lang="en-US" dirty="0" smtClean="0">
                <a:solidFill>
                  <a:schemeClr val="tx1"/>
                </a:solidFill>
              </a:rPr>
              <a:t>	80, 54, </a:t>
            </a:r>
            <a:r>
              <a:rPr lang="en-US" u="sng" dirty="0" smtClean="0">
                <a:solidFill>
                  <a:srgbClr val="FF3300"/>
                </a:solidFill>
              </a:rPr>
              <a:t>91, 97, 90 (final)</a:t>
            </a:r>
          </a:p>
        </p:txBody>
      </p:sp>
      <p:sp>
        <p:nvSpPr>
          <p:cNvPr id="10243" name="Rectangle 3"/>
          <p:cNvSpPr>
            <a:spLocks noGrp="1" noChangeArrowheads="1"/>
          </p:cNvSpPr>
          <p:nvPr>
            <p:ph type="body" idx="1"/>
          </p:nvPr>
        </p:nvSpPr>
        <p:spPr>
          <a:xfrm>
            <a:off x="1066800" y="2362200"/>
            <a:ext cx="8077200" cy="3581400"/>
          </a:xfrm>
        </p:spPr>
        <p:txBody>
          <a:bodyPr>
            <a:normAutofit/>
          </a:bodyPr>
          <a:lstStyle/>
          <a:p>
            <a:pPr eaLnBrk="1" hangingPunct="1">
              <a:buFont typeface="Wingdings" pitchFamily="2" charset="2"/>
              <a:buNone/>
            </a:pPr>
            <a:r>
              <a:rPr lang="en-US" dirty="0" smtClean="0"/>
              <a:t>	</a:t>
            </a:r>
            <a:endParaRPr lang="en-US" b="1" dirty="0" smtClean="0"/>
          </a:p>
          <a:p>
            <a:pPr eaLnBrk="1" hangingPunct="1">
              <a:buFont typeface="Wingdings" pitchFamily="2" charset="2"/>
              <a:buNone/>
            </a:pPr>
            <a:r>
              <a:rPr lang="en-US" sz="2800" b="1" dirty="0" smtClean="0">
                <a:solidFill>
                  <a:schemeClr val="tx1"/>
                </a:solidFill>
                <a:latin typeface="Goudy Old Style" pitchFamily="18" charset="0"/>
              </a:rPr>
              <a:t>	</a:t>
            </a:r>
            <a:r>
              <a:rPr lang="en-US" sz="2800" dirty="0" smtClean="0">
                <a:solidFill>
                  <a:schemeClr val="tx1"/>
                </a:solidFill>
              </a:rPr>
              <a:t>Problem:  Memorizing formulas and using 		           on-line solutions help for problems</a:t>
            </a:r>
          </a:p>
          <a:p>
            <a:pPr eaLnBrk="1" hangingPunct="1">
              <a:buFont typeface="Wingdings" pitchFamily="2" charset="2"/>
              <a:buNone/>
            </a:pPr>
            <a:endParaRPr lang="en-US" sz="2800" dirty="0" smtClean="0">
              <a:solidFill>
                <a:schemeClr val="tx1"/>
              </a:solidFill>
            </a:endParaRPr>
          </a:p>
          <a:p>
            <a:pPr eaLnBrk="1" hangingPunct="1">
              <a:buFont typeface="Wingdings" pitchFamily="2" charset="2"/>
              <a:buNone/>
            </a:pPr>
            <a:r>
              <a:rPr lang="en-US" sz="2800" dirty="0" smtClean="0">
                <a:solidFill>
                  <a:schemeClr val="tx1"/>
                </a:solidFill>
              </a:rPr>
              <a:t>	</a:t>
            </a:r>
            <a:r>
              <a:rPr lang="en-US" sz="2800" dirty="0" smtClean="0">
                <a:solidFill>
                  <a:srgbClr val="FF0000"/>
                </a:solidFill>
              </a:rPr>
              <a:t>Solution:  </a:t>
            </a:r>
            <a:r>
              <a:rPr lang="en-US" sz="2800" dirty="0" smtClean="0">
                <a:solidFill>
                  <a:schemeClr val="tx1"/>
                </a:solidFill>
              </a:rPr>
              <a:t>Solve problems with no external 		       	     aids and test mastery of concepts</a:t>
            </a:r>
            <a:endParaRPr lang="en-US" sz="2800" b="1" i="1" dirty="0" smtClean="0">
              <a:solidFill>
                <a:schemeClr val="tx1"/>
              </a:solidFill>
            </a:endParaRPr>
          </a:p>
        </p:txBody>
      </p:sp>
      <p:cxnSp>
        <p:nvCxnSpPr>
          <p:cNvPr id="6" name="Straight Connector 5"/>
          <p:cNvCxnSpPr/>
          <p:nvPr/>
        </p:nvCxnSpPr>
        <p:spPr>
          <a:xfrm>
            <a:off x="0" y="6172200"/>
            <a:ext cx="9144000" cy="0"/>
          </a:xfrm>
          <a:prstGeom prst="line">
            <a:avLst/>
          </a:prstGeom>
          <a:ln w="63500">
            <a:solidFill>
              <a:srgbClr val="288B90"/>
            </a:solidFill>
          </a:ln>
        </p:spPr>
        <p:style>
          <a:lnRef idx="1">
            <a:schemeClr val="accent1"/>
          </a:lnRef>
          <a:fillRef idx="0">
            <a:schemeClr val="accent1"/>
          </a:fillRef>
          <a:effectRef idx="0">
            <a:schemeClr val="accent1"/>
          </a:effectRef>
          <a:fontRef idx="minor">
            <a:schemeClr val="tx1"/>
          </a:fontRef>
        </p:style>
      </p:cxnSp>
      <p:pic>
        <p:nvPicPr>
          <p:cNvPr id="7170" name="Picture 2" descr="C:\Users\Saundra\AppData\Local\Microsoft\Windows\Temporary Internet Files\Content.Outlook\E7KP0U7U\NSCS Induction 00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329" t="26914" r="61134" b="35851"/>
          <a:stretch/>
        </p:blipFill>
        <p:spPr bwMode="auto">
          <a:xfrm>
            <a:off x="7954200" y="304800"/>
            <a:ext cx="1189800" cy="179240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0"/>
            <a:ext cx="685800" cy="6858000"/>
          </a:xfrm>
          <a:prstGeom prst="rect">
            <a:avLst/>
          </a:prstGeom>
          <a:solidFill>
            <a:srgbClr val="288B90"/>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523398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14400" y="0"/>
            <a:ext cx="8227017" cy="1143000"/>
          </a:xfrm>
        </p:spPr>
        <p:txBody>
          <a:bodyPr>
            <a:normAutofit fontScale="90000"/>
          </a:bodyPr>
          <a:lstStyle/>
          <a:p>
            <a:pPr algn="ctr" eaLnBrk="1" hangingPunct="1"/>
            <a:r>
              <a:rPr lang="en-US" sz="4000" dirty="0" smtClean="0">
                <a:solidFill>
                  <a:schemeClr val="tx1"/>
                </a:solidFill>
                <a:latin typeface="+mn-lt"/>
              </a:rPr>
              <a:t>Problem Solving is Essential </a:t>
            </a:r>
            <a:br>
              <a:rPr lang="en-US" sz="4000" dirty="0" smtClean="0">
                <a:solidFill>
                  <a:schemeClr val="tx1"/>
                </a:solidFill>
                <a:latin typeface="+mn-lt"/>
              </a:rPr>
            </a:br>
            <a:r>
              <a:rPr lang="en-US" sz="4000" dirty="0" smtClean="0">
                <a:solidFill>
                  <a:schemeClr val="tx1"/>
                </a:solidFill>
                <a:latin typeface="+mn-lt"/>
              </a:rPr>
              <a:t>to Student Success!</a:t>
            </a:r>
          </a:p>
        </p:txBody>
      </p:sp>
      <p:sp>
        <p:nvSpPr>
          <p:cNvPr id="14339" name="Rectangle 3"/>
          <p:cNvSpPr>
            <a:spLocks noGrp="1" noChangeArrowheads="1"/>
          </p:cNvSpPr>
          <p:nvPr>
            <p:ph type="body" idx="1"/>
          </p:nvPr>
        </p:nvSpPr>
        <p:spPr>
          <a:xfrm>
            <a:off x="762000" y="1447800"/>
            <a:ext cx="8242515" cy="5410200"/>
          </a:xfrm>
        </p:spPr>
        <p:txBody>
          <a:bodyPr>
            <a:normAutofit lnSpcReduction="10000"/>
          </a:bodyPr>
          <a:lstStyle/>
          <a:p>
            <a:pPr eaLnBrk="1" hangingPunct="1">
              <a:buFontTx/>
              <a:buNone/>
            </a:pPr>
            <a:r>
              <a:rPr lang="en-US" dirty="0" smtClean="0">
                <a:solidFill>
                  <a:schemeClr val="tx1"/>
                </a:solidFill>
                <a:latin typeface="+mn-lt"/>
              </a:rPr>
              <a:t>Homework system that can be taught</a:t>
            </a:r>
          </a:p>
          <a:p>
            <a:pPr eaLnBrk="1" hangingPunct="1"/>
            <a:r>
              <a:rPr lang="en-US" dirty="0" smtClean="0">
                <a:solidFill>
                  <a:schemeClr val="tx1"/>
                </a:solidFill>
                <a:latin typeface="+mn-lt"/>
              </a:rPr>
              <a:t>Study information before looking at the problems/questions</a:t>
            </a:r>
          </a:p>
          <a:p>
            <a:pPr eaLnBrk="1" hangingPunct="1"/>
            <a:r>
              <a:rPr lang="en-US" dirty="0" smtClean="0">
                <a:solidFill>
                  <a:schemeClr val="tx1"/>
                </a:solidFill>
                <a:latin typeface="+mn-lt"/>
              </a:rPr>
              <a:t>Work example problems (without looking at the solutions) until you get to the answer</a:t>
            </a:r>
          </a:p>
          <a:p>
            <a:pPr eaLnBrk="1" hangingPunct="1"/>
            <a:r>
              <a:rPr lang="en-US" dirty="0" smtClean="0">
                <a:solidFill>
                  <a:schemeClr val="tx1"/>
                </a:solidFill>
                <a:latin typeface="+mn-lt"/>
              </a:rPr>
              <a:t> Check to see if answer is correct</a:t>
            </a:r>
          </a:p>
          <a:p>
            <a:pPr eaLnBrk="1" hangingPunct="1"/>
            <a:r>
              <a:rPr lang="en-US" dirty="0" smtClean="0">
                <a:solidFill>
                  <a:schemeClr val="tx1"/>
                </a:solidFill>
                <a:latin typeface="+mn-lt"/>
              </a:rPr>
              <a:t>If answer is not correct, figure out where mistake was made, without consulting solution</a:t>
            </a:r>
          </a:p>
          <a:p>
            <a:pPr eaLnBrk="1" hangingPunct="1"/>
            <a:r>
              <a:rPr lang="en-US" dirty="0" smtClean="0">
                <a:solidFill>
                  <a:schemeClr val="tx1"/>
                </a:solidFill>
                <a:latin typeface="+mn-lt"/>
              </a:rPr>
              <a:t>Work homework problems/answer questions as if taking a test </a:t>
            </a:r>
          </a:p>
          <a:p>
            <a:pPr eaLnBrk="1" hangingPunct="1"/>
            <a:endParaRPr lang="en-US" dirty="0" smtClean="0">
              <a:solidFill>
                <a:schemeClr val="tx1"/>
              </a:solidFill>
            </a:endParaRPr>
          </a:p>
          <a:p>
            <a:pPr eaLnBrk="1" hangingPunct="1"/>
            <a:endParaRPr lang="en-US" dirty="0" smtClean="0">
              <a:solidFill>
                <a:schemeClr val="tx1"/>
              </a:solidFill>
            </a:endParaRPr>
          </a:p>
          <a:p>
            <a:pPr marL="0" indent="0" eaLnBrk="1" hangingPunct="1">
              <a:buNone/>
            </a:pPr>
            <a:endParaRPr lang="en-US" dirty="0" smtClean="0"/>
          </a:p>
        </p:txBody>
      </p:sp>
      <p:sp>
        <p:nvSpPr>
          <p:cNvPr id="5" name="Rectangle 4"/>
          <p:cNvSpPr/>
          <p:nvPr/>
        </p:nvSpPr>
        <p:spPr>
          <a:xfrm>
            <a:off x="0" y="0"/>
            <a:ext cx="685800" cy="6858000"/>
          </a:xfrm>
          <a:prstGeom prst="rect">
            <a:avLst/>
          </a:prstGeom>
          <a:solidFill>
            <a:srgbClr val="288B90"/>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91815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066800" y="0"/>
            <a:ext cx="8077200" cy="1143000"/>
          </a:xfrm>
        </p:spPr>
        <p:txBody>
          <a:bodyPr>
            <a:normAutofit/>
          </a:bodyPr>
          <a:lstStyle/>
          <a:p>
            <a:pPr algn="ctr" eaLnBrk="1" hangingPunct="1"/>
            <a:r>
              <a:rPr lang="en-US" sz="4000" dirty="0" smtClean="0">
                <a:solidFill>
                  <a:schemeClr val="tx1"/>
                </a:solidFill>
                <a:latin typeface="Calibri" pitchFamily="34" charset="0"/>
                <a:cs typeface="Calibri" pitchFamily="34" charset="0"/>
              </a:rPr>
              <a:t>Why the Fast and Dramatic Increase?</a:t>
            </a:r>
          </a:p>
        </p:txBody>
      </p:sp>
      <p:sp>
        <p:nvSpPr>
          <p:cNvPr id="18435" name="Rectangle 3"/>
          <p:cNvSpPr>
            <a:spLocks noGrp="1" noChangeArrowheads="1"/>
          </p:cNvSpPr>
          <p:nvPr>
            <p:ph type="body" idx="1"/>
          </p:nvPr>
        </p:nvSpPr>
        <p:spPr>
          <a:xfrm>
            <a:off x="1130490" y="1563486"/>
            <a:ext cx="7848600" cy="3962400"/>
          </a:xfrm>
        </p:spPr>
        <p:txBody>
          <a:bodyPr>
            <a:noAutofit/>
          </a:bodyPr>
          <a:lstStyle/>
          <a:p>
            <a:pPr marL="0" indent="0" algn="ctr">
              <a:buNone/>
            </a:pPr>
            <a:r>
              <a:rPr lang="en-US" sz="4000" dirty="0" smtClean="0">
                <a:solidFill>
                  <a:schemeClr val="tx1"/>
                </a:solidFill>
                <a:latin typeface="+mn-lt"/>
              </a:rPr>
              <a:t>It’s all about the </a:t>
            </a:r>
            <a:r>
              <a:rPr lang="en-US" sz="4000" b="1" i="1" dirty="0" smtClean="0">
                <a:solidFill>
                  <a:schemeClr val="tx1"/>
                </a:solidFill>
                <a:latin typeface="+mn-lt"/>
              </a:rPr>
              <a:t>strategies</a:t>
            </a:r>
            <a:r>
              <a:rPr lang="en-US" sz="4000" dirty="0" smtClean="0">
                <a:solidFill>
                  <a:schemeClr val="tx1"/>
                </a:solidFill>
                <a:latin typeface="+mn-lt"/>
              </a:rPr>
              <a:t>, and getting </a:t>
            </a:r>
            <a:r>
              <a:rPr lang="en-US" sz="4000" b="1" i="1" dirty="0" smtClean="0">
                <a:solidFill>
                  <a:schemeClr val="tx1"/>
                </a:solidFill>
                <a:latin typeface="+mn-lt"/>
              </a:rPr>
              <a:t>them</a:t>
            </a:r>
            <a:r>
              <a:rPr lang="en-US" sz="4000" dirty="0" smtClean="0">
                <a:solidFill>
                  <a:schemeClr val="tx1"/>
                </a:solidFill>
                <a:latin typeface="+mn-lt"/>
              </a:rPr>
              <a:t> to </a:t>
            </a:r>
            <a:r>
              <a:rPr lang="en-US" sz="4000" b="1" i="1" dirty="0" smtClean="0">
                <a:solidFill>
                  <a:schemeClr val="tx1"/>
                </a:solidFill>
                <a:latin typeface="+mn-lt"/>
              </a:rPr>
              <a:t>engage their brains</a:t>
            </a:r>
            <a:r>
              <a:rPr lang="en-US" sz="4000" dirty="0" smtClean="0">
                <a:solidFill>
                  <a:schemeClr val="tx1"/>
                </a:solidFill>
                <a:latin typeface="+mn-lt"/>
              </a:rPr>
              <a:t>!</a:t>
            </a:r>
            <a:endParaRPr lang="en-US" sz="4000" b="1" i="1" dirty="0" smtClean="0">
              <a:solidFill>
                <a:schemeClr val="tx1"/>
              </a:solidFill>
              <a:latin typeface="+mn-lt"/>
            </a:endParaRPr>
          </a:p>
        </p:txBody>
      </p:sp>
      <p:cxnSp>
        <p:nvCxnSpPr>
          <p:cNvPr id="4" name="Straight Connector 3"/>
          <p:cNvCxnSpPr/>
          <p:nvPr/>
        </p:nvCxnSpPr>
        <p:spPr>
          <a:xfrm>
            <a:off x="0" y="1066800"/>
            <a:ext cx="9144000" cy="0"/>
          </a:xfrm>
          <a:prstGeom prst="line">
            <a:avLst/>
          </a:prstGeom>
          <a:ln w="127000">
            <a:solidFill>
              <a:srgbClr val="288B90"/>
            </a:solidFill>
          </a:ln>
        </p:spPr>
        <p:style>
          <a:lnRef idx="1">
            <a:schemeClr val="accent1"/>
          </a:lnRef>
          <a:fillRef idx="0">
            <a:schemeClr val="accent1"/>
          </a:fillRef>
          <a:effectRef idx="0">
            <a:schemeClr val="accent1"/>
          </a:effectRef>
          <a:fontRef idx="minor">
            <a:schemeClr val="tx1"/>
          </a:fontRef>
        </p:style>
      </p:cxn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3386137"/>
            <a:ext cx="2286000"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1800" y="3216007"/>
            <a:ext cx="2038350" cy="1807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600" y="4495800"/>
            <a:ext cx="2119312" cy="211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0" y="0"/>
            <a:ext cx="685800" cy="6858000"/>
          </a:xfrm>
          <a:prstGeom prst="rect">
            <a:avLst/>
          </a:prstGeom>
          <a:solidFill>
            <a:srgbClr val="288B90"/>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047264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1143000" y="685800"/>
            <a:ext cx="8001000" cy="1143000"/>
          </a:xfrm>
        </p:spPr>
        <p:txBody>
          <a:bodyPr>
            <a:normAutofit/>
          </a:bodyPr>
          <a:lstStyle/>
          <a:p>
            <a:r>
              <a:rPr lang="en-US" dirty="0" smtClean="0">
                <a:solidFill>
                  <a:schemeClr val="tx1"/>
                </a:solidFill>
                <a:latin typeface="+mj-lt"/>
              </a:rPr>
              <a:t>Counting Vowels in 45 seconds</a:t>
            </a:r>
            <a:endParaRPr lang="en-US" b="1" dirty="0" smtClean="0">
              <a:solidFill>
                <a:schemeClr val="tx1"/>
              </a:solidFill>
              <a:latin typeface="+mj-lt"/>
              <a:cs typeface="Times New Roman" pitchFamily="18" charset="0"/>
            </a:endParaRPr>
          </a:p>
        </p:txBody>
      </p:sp>
      <p:sp>
        <p:nvSpPr>
          <p:cNvPr id="5" name="Rectangle 4"/>
          <p:cNvSpPr/>
          <p:nvPr/>
        </p:nvSpPr>
        <p:spPr>
          <a:xfrm>
            <a:off x="2667000" y="2743200"/>
            <a:ext cx="5034392" cy="1323439"/>
          </a:xfrm>
          <a:prstGeom prst="rect">
            <a:avLst/>
          </a:prstGeom>
        </p:spPr>
        <p:txBody>
          <a:bodyPr wrap="none">
            <a:spAutoFit/>
          </a:bodyPr>
          <a:lstStyle/>
          <a:p>
            <a:pPr algn="ctr"/>
            <a:endParaRPr lang="en-US" sz="4000" b="1" dirty="0" smtClean="0">
              <a:solidFill>
                <a:srgbClr val="461D7C"/>
              </a:solidFill>
            </a:endParaRPr>
          </a:p>
          <a:p>
            <a:pPr algn="ctr"/>
            <a:r>
              <a:rPr lang="en-US" sz="4000" b="1" dirty="0" smtClean="0"/>
              <a:t>How accurate are you?</a:t>
            </a:r>
          </a:p>
        </p:txBody>
      </p:sp>
      <p:pic>
        <p:nvPicPr>
          <p:cNvPr id="16386" name="Picture 2" descr="C:\Documents and Settings\Saundra\Local Settings\Temporary Internet Files\Content.IE5\94RU1QGU\MC900014096[1].wmf"/>
          <p:cNvPicPr>
            <a:picLocks noChangeAspect="1" noChangeArrowheads="1"/>
          </p:cNvPicPr>
          <p:nvPr/>
        </p:nvPicPr>
        <p:blipFill>
          <a:blip r:embed="rId3" cstate="print"/>
          <a:srcRect/>
          <a:stretch>
            <a:fillRect/>
          </a:stretch>
        </p:blipFill>
        <p:spPr bwMode="auto">
          <a:xfrm>
            <a:off x="1676400" y="2133600"/>
            <a:ext cx="875995" cy="807415"/>
          </a:xfrm>
          <a:prstGeom prst="rect">
            <a:avLst/>
          </a:prstGeom>
          <a:noFill/>
        </p:spPr>
      </p:pic>
      <p:pic>
        <p:nvPicPr>
          <p:cNvPr id="16387" name="Picture 3" descr="C:\Documents and Settings\Saundra\Local Settings\Temporary Internet Files\Content.IE5\27WC1QYS\MC900014103[1].wmf"/>
          <p:cNvPicPr>
            <a:picLocks noChangeAspect="1" noChangeArrowheads="1"/>
          </p:cNvPicPr>
          <p:nvPr/>
        </p:nvPicPr>
        <p:blipFill>
          <a:blip r:embed="rId4" cstate="print"/>
          <a:srcRect/>
          <a:stretch>
            <a:fillRect/>
          </a:stretch>
        </p:blipFill>
        <p:spPr bwMode="auto">
          <a:xfrm>
            <a:off x="3124200" y="2133600"/>
            <a:ext cx="875995" cy="807415"/>
          </a:xfrm>
          <a:prstGeom prst="rect">
            <a:avLst/>
          </a:prstGeom>
          <a:noFill/>
        </p:spPr>
      </p:pic>
      <p:pic>
        <p:nvPicPr>
          <p:cNvPr id="16388" name="Picture 4" descr="C:\Documents and Settings\Saundra\Local Settings\Temporary Internet Files\Content.IE5\J5TW0J2V\MC900014107[1].wmf"/>
          <p:cNvPicPr>
            <a:picLocks noChangeAspect="1" noChangeArrowheads="1"/>
          </p:cNvPicPr>
          <p:nvPr/>
        </p:nvPicPr>
        <p:blipFill>
          <a:blip r:embed="rId5" cstate="print"/>
          <a:srcRect/>
          <a:stretch>
            <a:fillRect/>
          </a:stretch>
        </p:blipFill>
        <p:spPr bwMode="auto">
          <a:xfrm>
            <a:off x="4572000" y="2133600"/>
            <a:ext cx="875995" cy="807415"/>
          </a:xfrm>
          <a:prstGeom prst="rect">
            <a:avLst/>
          </a:prstGeom>
          <a:noFill/>
        </p:spPr>
      </p:pic>
      <p:pic>
        <p:nvPicPr>
          <p:cNvPr id="16390" name="Picture 6" descr="C:\Documents and Settings\Saundra\Local Settings\Temporary Internet Files\Content.IE5\94RU1QGU\MC900014122[1].wmf"/>
          <p:cNvPicPr>
            <a:picLocks noChangeAspect="1" noChangeArrowheads="1"/>
          </p:cNvPicPr>
          <p:nvPr/>
        </p:nvPicPr>
        <p:blipFill>
          <a:blip r:embed="rId6" cstate="print"/>
          <a:srcRect/>
          <a:stretch>
            <a:fillRect/>
          </a:stretch>
        </p:blipFill>
        <p:spPr bwMode="auto">
          <a:xfrm>
            <a:off x="7467600" y="2133600"/>
            <a:ext cx="875995" cy="807415"/>
          </a:xfrm>
          <a:prstGeom prst="rect">
            <a:avLst/>
          </a:prstGeom>
          <a:noFill/>
        </p:spPr>
      </p:pic>
      <p:cxnSp>
        <p:nvCxnSpPr>
          <p:cNvPr id="10" name="Straight Connector 9"/>
          <p:cNvCxnSpPr/>
          <p:nvPr/>
        </p:nvCxnSpPr>
        <p:spPr>
          <a:xfrm>
            <a:off x="0" y="6172200"/>
            <a:ext cx="9144000" cy="0"/>
          </a:xfrm>
          <a:prstGeom prst="line">
            <a:avLst/>
          </a:prstGeom>
          <a:ln w="63500">
            <a:solidFill>
              <a:srgbClr val="288B9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438400" y="4800600"/>
            <a:ext cx="5715000" cy="1477328"/>
          </a:xfrm>
          <a:prstGeom prst="rect">
            <a:avLst/>
          </a:prstGeom>
          <a:noFill/>
        </p:spPr>
        <p:txBody>
          <a:bodyPr wrap="square" rtlCol="0">
            <a:spAutoFit/>
          </a:bodyPr>
          <a:lstStyle/>
          <a:p>
            <a:pPr algn="ctr"/>
            <a:r>
              <a:rPr lang="en-US" sz="3600" i="1" dirty="0" smtClean="0">
                <a:cs typeface="Century Gothic"/>
              </a:rPr>
              <a:t>Count the vowels </a:t>
            </a:r>
          </a:p>
          <a:p>
            <a:pPr algn="ctr"/>
            <a:r>
              <a:rPr lang="en-US" sz="3600" i="1" dirty="0" smtClean="0">
                <a:cs typeface="Century Gothic"/>
              </a:rPr>
              <a:t>in the words on the next slide</a:t>
            </a:r>
            <a:r>
              <a:rPr lang="en-US" i="1" dirty="0" smtClean="0">
                <a:latin typeface="Century Gothic"/>
                <a:cs typeface="Century Gothic"/>
              </a:rPr>
              <a:t>.</a:t>
            </a:r>
          </a:p>
          <a:p>
            <a:endParaRPr lang="en-US" dirty="0"/>
          </a:p>
        </p:txBody>
      </p:sp>
      <p:grpSp>
        <p:nvGrpSpPr>
          <p:cNvPr id="87068" name="Group 28"/>
          <p:cNvGrpSpPr>
            <a:grpSpLocks noChangeAspect="1"/>
          </p:cNvGrpSpPr>
          <p:nvPr/>
        </p:nvGrpSpPr>
        <p:grpSpPr bwMode="auto">
          <a:xfrm>
            <a:off x="6019800" y="2133600"/>
            <a:ext cx="876300" cy="808038"/>
            <a:chOff x="3792" y="1344"/>
            <a:chExt cx="552" cy="509"/>
          </a:xfrm>
        </p:grpSpPr>
        <p:sp>
          <p:nvSpPr>
            <p:cNvPr id="87067" name="AutoShape 27"/>
            <p:cNvSpPr>
              <a:spLocks noChangeAspect="1" noChangeArrowheads="1" noTextEdit="1"/>
            </p:cNvSpPr>
            <p:nvPr/>
          </p:nvSpPr>
          <p:spPr bwMode="auto">
            <a:xfrm>
              <a:off x="3792" y="1344"/>
              <a:ext cx="552" cy="5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7069" name="Freeform 29"/>
            <p:cNvSpPr>
              <a:spLocks/>
            </p:cNvSpPr>
            <p:nvPr/>
          </p:nvSpPr>
          <p:spPr bwMode="auto">
            <a:xfrm>
              <a:off x="3813" y="1357"/>
              <a:ext cx="512" cy="477"/>
            </a:xfrm>
            <a:custGeom>
              <a:avLst/>
              <a:gdLst/>
              <a:ahLst/>
              <a:cxnLst>
                <a:cxn ang="0">
                  <a:pos x="32" y="2"/>
                </a:cxn>
                <a:cxn ang="0">
                  <a:pos x="73" y="1"/>
                </a:cxn>
                <a:cxn ang="0">
                  <a:pos x="119" y="4"/>
                </a:cxn>
                <a:cxn ang="0">
                  <a:pos x="187" y="3"/>
                </a:cxn>
                <a:cxn ang="0">
                  <a:pos x="261" y="0"/>
                </a:cxn>
                <a:cxn ang="0">
                  <a:pos x="334" y="4"/>
                </a:cxn>
                <a:cxn ang="0">
                  <a:pos x="394" y="4"/>
                </a:cxn>
                <a:cxn ang="0">
                  <a:pos x="481" y="3"/>
                </a:cxn>
                <a:cxn ang="0">
                  <a:pos x="574" y="5"/>
                </a:cxn>
                <a:cxn ang="0">
                  <a:pos x="640" y="8"/>
                </a:cxn>
                <a:cxn ang="0">
                  <a:pos x="707" y="4"/>
                </a:cxn>
                <a:cxn ang="0">
                  <a:pos x="809" y="1"/>
                </a:cxn>
                <a:cxn ang="0">
                  <a:pos x="916" y="0"/>
                </a:cxn>
                <a:cxn ang="0">
                  <a:pos x="1006" y="1"/>
                </a:cxn>
                <a:cxn ang="0">
                  <a:pos x="1010" y="109"/>
                </a:cxn>
                <a:cxn ang="0">
                  <a:pos x="1015" y="246"/>
                </a:cxn>
                <a:cxn ang="0">
                  <a:pos x="1013" y="349"/>
                </a:cxn>
                <a:cxn ang="0">
                  <a:pos x="1021" y="432"/>
                </a:cxn>
                <a:cxn ang="0">
                  <a:pos x="1010" y="495"/>
                </a:cxn>
                <a:cxn ang="0">
                  <a:pos x="1020" y="568"/>
                </a:cxn>
                <a:cxn ang="0">
                  <a:pos x="1013" y="651"/>
                </a:cxn>
                <a:cxn ang="0">
                  <a:pos x="1015" y="742"/>
                </a:cxn>
                <a:cxn ang="0">
                  <a:pos x="1005" y="911"/>
                </a:cxn>
                <a:cxn ang="0">
                  <a:pos x="968" y="949"/>
                </a:cxn>
                <a:cxn ang="0">
                  <a:pos x="913" y="951"/>
                </a:cxn>
                <a:cxn ang="0">
                  <a:pos x="875" y="952"/>
                </a:cxn>
                <a:cxn ang="0">
                  <a:pos x="826" y="951"/>
                </a:cxn>
                <a:cxn ang="0">
                  <a:pos x="786" y="946"/>
                </a:cxn>
                <a:cxn ang="0">
                  <a:pos x="739" y="948"/>
                </a:cxn>
                <a:cxn ang="0">
                  <a:pos x="697" y="951"/>
                </a:cxn>
                <a:cxn ang="0">
                  <a:pos x="631" y="953"/>
                </a:cxn>
                <a:cxn ang="0">
                  <a:pos x="561" y="952"/>
                </a:cxn>
                <a:cxn ang="0">
                  <a:pos x="508" y="945"/>
                </a:cxn>
                <a:cxn ang="0">
                  <a:pos x="446" y="947"/>
                </a:cxn>
                <a:cxn ang="0">
                  <a:pos x="380" y="949"/>
                </a:cxn>
                <a:cxn ang="0">
                  <a:pos x="326" y="949"/>
                </a:cxn>
                <a:cxn ang="0">
                  <a:pos x="290" y="947"/>
                </a:cxn>
                <a:cxn ang="0">
                  <a:pos x="235" y="948"/>
                </a:cxn>
                <a:cxn ang="0">
                  <a:pos x="147" y="949"/>
                </a:cxn>
                <a:cxn ang="0">
                  <a:pos x="61" y="946"/>
                </a:cxn>
                <a:cxn ang="0">
                  <a:pos x="9" y="938"/>
                </a:cxn>
                <a:cxn ang="0">
                  <a:pos x="10" y="835"/>
                </a:cxn>
                <a:cxn ang="0">
                  <a:pos x="8" y="714"/>
                </a:cxn>
                <a:cxn ang="0">
                  <a:pos x="13" y="604"/>
                </a:cxn>
                <a:cxn ang="0">
                  <a:pos x="5" y="503"/>
                </a:cxn>
                <a:cxn ang="0">
                  <a:pos x="7" y="394"/>
                </a:cxn>
                <a:cxn ang="0">
                  <a:pos x="15" y="328"/>
                </a:cxn>
                <a:cxn ang="0">
                  <a:pos x="2" y="229"/>
                </a:cxn>
                <a:cxn ang="0">
                  <a:pos x="8" y="131"/>
                </a:cxn>
                <a:cxn ang="0">
                  <a:pos x="0" y="27"/>
                </a:cxn>
              </a:cxnLst>
              <a:rect l="0" t="0" r="r" b="b"/>
              <a:pathLst>
                <a:path w="1023" h="953">
                  <a:moveTo>
                    <a:pt x="4" y="5"/>
                  </a:moveTo>
                  <a:lnTo>
                    <a:pt x="12" y="4"/>
                  </a:lnTo>
                  <a:lnTo>
                    <a:pt x="22" y="2"/>
                  </a:lnTo>
                  <a:lnTo>
                    <a:pt x="32" y="2"/>
                  </a:lnTo>
                  <a:lnTo>
                    <a:pt x="42" y="1"/>
                  </a:lnTo>
                  <a:lnTo>
                    <a:pt x="53" y="1"/>
                  </a:lnTo>
                  <a:lnTo>
                    <a:pt x="63" y="1"/>
                  </a:lnTo>
                  <a:lnTo>
                    <a:pt x="73" y="1"/>
                  </a:lnTo>
                  <a:lnTo>
                    <a:pt x="83" y="2"/>
                  </a:lnTo>
                  <a:lnTo>
                    <a:pt x="93" y="3"/>
                  </a:lnTo>
                  <a:lnTo>
                    <a:pt x="106" y="4"/>
                  </a:lnTo>
                  <a:lnTo>
                    <a:pt x="119" y="4"/>
                  </a:lnTo>
                  <a:lnTo>
                    <a:pt x="136" y="4"/>
                  </a:lnTo>
                  <a:lnTo>
                    <a:pt x="153" y="4"/>
                  </a:lnTo>
                  <a:lnTo>
                    <a:pt x="170" y="3"/>
                  </a:lnTo>
                  <a:lnTo>
                    <a:pt x="187" y="3"/>
                  </a:lnTo>
                  <a:lnTo>
                    <a:pt x="205" y="2"/>
                  </a:lnTo>
                  <a:lnTo>
                    <a:pt x="222" y="1"/>
                  </a:lnTo>
                  <a:lnTo>
                    <a:pt x="242" y="0"/>
                  </a:lnTo>
                  <a:lnTo>
                    <a:pt x="261" y="0"/>
                  </a:lnTo>
                  <a:lnTo>
                    <a:pt x="281" y="0"/>
                  </a:lnTo>
                  <a:lnTo>
                    <a:pt x="300" y="1"/>
                  </a:lnTo>
                  <a:lnTo>
                    <a:pt x="318" y="2"/>
                  </a:lnTo>
                  <a:lnTo>
                    <a:pt x="334" y="4"/>
                  </a:lnTo>
                  <a:lnTo>
                    <a:pt x="348" y="6"/>
                  </a:lnTo>
                  <a:lnTo>
                    <a:pt x="360" y="5"/>
                  </a:lnTo>
                  <a:lnTo>
                    <a:pt x="375" y="4"/>
                  </a:lnTo>
                  <a:lnTo>
                    <a:pt x="394" y="4"/>
                  </a:lnTo>
                  <a:lnTo>
                    <a:pt x="413" y="3"/>
                  </a:lnTo>
                  <a:lnTo>
                    <a:pt x="435" y="3"/>
                  </a:lnTo>
                  <a:lnTo>
                    <a:pt x="458" y="3"/>
                  </a:lnTo>
                  <a:lnTo>
                    <a:pt x="481" y="3"/>
                  </a:lnTo>
                  <a:lnTo>
                    <a:pt x="506" y="4"/>
                  </a:lnTo>
                  <a:lnTo>
                    <a:pt x="529" y="4"/>
                  </a:lnTo>
                  <a:lnTo>
                    <a:pt x="552" y="4"/>
                  </a:lnTo>
                  <a:lnTo>
                    <a:pt x="574" y="5"/>
                  </a:lnTo>
                  <a:lnTo>
                    <a:pt x="594" y="6"/>
                  </a:lnTo>
                  <a:lnTo>
                    <a:pt x="612" y="6"/>
                  </a:lnTo>
                  <a:lnTo>
                    <a:pt x="628" y="8"/>
                  </a:lnTo>
                  <a:lnTo>
                    <a:pt x="640" y="8"/>
                  </a:lnTo>
                  <a:lnTo>
                    <a:pt x="650" y="9"/>
                  </a:lnTo>
                  <a:lnTo>
                    <a:pt x="667" y="6"/>
                  </a:lnTo>
                  <a:lnTo>
                    <a:pt x="686" y="5"/>
                  </a:lnTo>
                  <a:lnTo>
                    <a:pt x="707" y="4"/>
                  </a:lnTo>
                  <a:lnTo>
                    <a:pt x="731" y="3"/>
                  </a:lnTo>
                  <a:lnTo>
                    <a:pt x="756" y="2"/>
                  </a:lnTo>
                  <a:lnTo>
                    <a:pt x="782" y="1"/>
                  </a:lnTo>
                  <a:lnTo>
                    <a:pt x="809" y="1"/>
                  </a:lnTo>
                  <a:lnTo>
                    <a:pt x="836" y="0"/>
                  </a:lnTo>
                  <a:lnTo>
                    <a:pt x="863" y="0"/>
                  </a:lnTo>
                  <a:lnTo>
                    <a:pt x="889" y="0"/>
                  </a:lnTo>
                  <a:lnTo>
                    <a:pt x="916" y="0"/>
                  </a:lnTo>
                  <a:lnTo>
                    <a:pt x="941" y="0"/>
                  </a:lnTo>
                  <a:lnTo>
                    <a:pt x="964" y="0"/>
                  </a:lnTo>
                  <a:lnTo>
                    <a:pt x="986" y="1"/>
                  </a:lnTo>
                  <a:lnTo>
                    <a:pt x="1006" y="1"/>
                  </a:lnTo>
                  <a:lnTo>
                    <a:pt x="1023" y="2"/>
                  </a:lnTo>
                  <a:lnTo>
                    <a:pt x="1018" y="32"/>
                  </a:lnTo>
                  <a:lnTo>
                    <a:pt x="1014" y="70"/>
                  </a:lnTo>
                  <a:lnTo>
                    <a:pt x="1010" y="109"/>
                  </a:lnTo>
                  <a:lnTo>
                    <a:pt x="1009" y="139"/>
                  </a:lnTo>
                  <a:lnTo>
                    <a:pt x="1011" y="170"/>
                  </a:lnTo>
                  <a:lnTo>
                    <a:pt x="1014" y="208"/>
                  </a:lnTo>
                  <a:lnTo>
                    <a:pt x="1015" y="246"/>
                  </a:lnTo>
                  <a:lnTo>
                    <a:pt x="1013" y="274"/>
                  </a:lnTo>
                  <a:lnTo>
                    <a:pt x="1011" y="297"/>
                  </a:lnTo>
                  <a:lnTo>
                    <a:pt x="1011" y="323"/>
                  </a:lnTo>
                  <a:lnTo>
                    <a:pt x="1013" y="349"/>
                  </a:lnTo>
                  <a:lnTo>
                    <a:pt x="1015" y="365"/>
                  </a:lnTo>
                  <a:lnTo>
                    <a:pt x="1017" y="381"/>
                  </a:lnTo>
                  <a:lnTo>
                    <a:pt x="1021" y="405"/>
                  </a:lnTo>
                  <a:lnTo>
                    <a:pt x="1021" y="432"/>
                  </a:lnTo>
                  <a:lnTo>
                    <a:pt x="1018" y="450"/>
                  </a:lnTo>
                  <a:lnTo>
                    <a:pt x="1014" y="464"/>
                  </a:lnTo>
                  <a:lnTo>
                    <a:pt x="1010" y="480"/>
                  </a:lnTo>
                  <a:lnTo>
                    <a:pt x="1010" y="495"/>
                  </a:lnTo>
                  <a:lnTo>
                    <a:pt x="1013" y="511"/>
                  </a:lnTo>
                  <a:lnTo>
                    <a:pt x="1017" y="528"/>
                  </a:lnTo>
                  <a:lnTo>
                    <a:pt x="1020" y="548"/>
                  </a:lnTo>
                  <a:lnTo>
                    <a:pt x="1020" y="568"/>
                  </a:lnTo>
                  <a:lnTo>
                    <a:pt x="1017" y="585"/>
                  </a:lnTo>
                  <a:lnTo>
                    <a:pt x="1015" y="605"/>
                  </a:lnTo>
                  <a:lnTo>
                    <a:pt x="1013" y="628"/>
                  </a:lnTo>
                  <a:lnTo>
                    <a:pt x="1013" y="651"/>
                  </a:lnTo>
                  <a:lnTo>
                    <a:pt x="1015" y="668"/>
                  </a:lnTo>
                  <a:lnTo>
                    <a:pt x="1017" y="687"/>
                  </a:lnTo>
                  <a:lnTo>
                    <a:pt x="1017" y="713"/>
                  </a:lnTo>
                  <a:lnTo>
                    <a:pt x="1015" y="742"/>
                  </a:lnTo>
                  <a:lnTo>
                    <a:pt x="1011" y="767"/>
                  </a:lnTo>
                  <a:lnTo>
                    <a:pt x="1007" y="803"/>
                  </a:lnTo>
                  <a:lnTo>
                    <a:pt x="1005" y="857"/>
                  </a:lnTo>
                  <a:lnTo>
                    <a:pt x="1005" y="911"/>
                  </a:lnTo>
                  <a:lnTo>
                    <a:pt x="1008" y="949"/>
                  </a:lnTo>
                  <a:lnTo>
                    <a:pt x="996" y="949"/>
                  </a:lnTo>
                  <a:lnTo>
                    <a:pt x="983" y="949"/>
                  </a:lnTo>
                  <a:lnTo>
                    <a:pt x="968" y="949"/>
                  </a:lnTo>
                  <a:lnTo>
                    <a:pt x="953" y="949"/>
                  </a:lnTo>
                  <a:lnTo>
                    <a:pt x="938" y="949"/>
                  </a:lnTo>
                  <a:lnTo>
                    <a:pt x="925" y="949"/>
                  </a:lnTo>
                  <a:lnTo>
                    <a:pt x="913" y="951"/>
                  </a:lnTo>
                  <a:lnTo>
                    <a:pt x="905" y="951"/>
                  </a:lnTo>
                  <a:lnTo>
                    <a:pt x="897" y="951"/>
                  </a:lnTo>
                  <a:lnTo>
                    <a:pt x="887" y="952"/>
                  </a:lnTo>
                  <a:lnTo>
                    <a:pt x="875" y="952"/>
                  </a:lnTo>
                  <a:lnTo>
                    <a:pt x="863" y="952"/>
                  </a:lnTo>
                  <a:lnTo>
                    <a:pt x="850" y="952"/>
                  </a:lnTo>
                  <a:lnTo>
                    <a:pt x="837" y="952"/>
                  </a:lnTo>
                  <a:lnTo>
                    <a:pt x="826" y="951"/>
                  </a:lnTo>
                  <a:lnTo>
                    <a:pt x="816" y="949"/>
                  </a:lnTo>
                  <a:lnTo>
                    <a:pt x="806" y="948"/>
                  </a:lnTo>
                  <a:lnTo>
                    <a:pt x="796" y="947"/>
                  </a:lnTo>
                  <a:lnTo>
                    <a:pt x="786" y="946"/>
                  </a:lnTo>
                  <a:lnTo>
                    <a:pt x="775" y="946"/>
                  </a:lnTo>
                  <a:lnTo>
                    <a:pt x="764" y="947"/>
                  </a:lnTo>
                  <a:lnTo>
                    <a:pt x="751" y="947"/>
                  </a:lnTo>
                  <a:lnTo>
                    <a:pt x="739" y="948"/>
                  </a:lnTo>
                  <a:lnTo>
                    <a:pt x="727" y="949"/>
                  </a:lnTo>
                  <a:lnTo>
                    <a:pt x="719" y="949"/>
                  </a:lnTo>
                  <a:lnTo>
                    <a:pt x="708" y="951"/>
                  </a:lnTo>
                  <a:lnTo>
                    <a:pt x="697" y="951"/>
                  </a:lnTo>
                  <a:lnTo>
                    <a:pt x="682" y="952"/>
                  </a:lnTo>
                  <a:lnTo>
                    <a:pt x="666" y="952"/>
                  </a:lnTo>
                  <a:lnTo>
                    <a:pt x="650" y="952"/>
                  </a:lnTo>
                  <a:lnTo>
                    <a:pt x="631" y="953"/>
                  </a:lnTo>
                  <a:lnTo>
                    <a:pt x="614" y="953"/>
                  </a:lnTo>
                  <a:lnTo>
                    <a:pt x="595" y="952"/>
                  </a:lnTo>
                  <a:lnTo>
                    <a:pt x="577" y="952"/>
                  </a:lnTo>
                  <a:lnTo>
                    <a:pt x="561" y="952"/>
                  </a:lnTo>
                  <a:lnTo>
                    <a:pt x="545" y="951"/>
                  </a:lnTo>
                  <a:lnTo>
                    <a:pt x="530" y="949"/>
                  </a:lnTo>
                  <a:lnTo>
                    <a:pt x="518" y="947"/>
                  </a:lnTo>
                  <a:lnTo>
                    <a:pt x="508" y="945"/>
                  </a:lnTo>
                  <a:lnTo>
                    <a:pt x="500" y="943"/>
                  </a:lnTo>
                  <a:lnTo>
                    <a:pt x="481" y="945"/>
                  </a:lnTo>
                  <a:lnTo>
                    <a:pt x="464" y="946"/>
                  </a:lnTo>
                  <a:lnTo>
                    <a:pt x="446" y="947"/>
                  </a:lnTo>
                  <a:lnTo>
                    <a:pt x="428" y="948"/>
                  </a:lnTo>
                  <a:lnTo>
                    <a:pt x="412" y="948"/>
                  </a:lnTo>
                  <a:lnTo>
                    <a:pt x="396" y="949"/>
                  </a:lnTo>
                  <a:lnTo>
                    <a:pt x="380" y="949"/>
                  </a:lnTo>
                  <a:lnTo>
                    <a:pt x="365" y="949"/>
                  </a:lnTo>
                  <a:lnTo>
                    <a:pt x="351" y="949"/>
                  </a:lnTo>
                  <a:lnTo>
                    <a:pt x="338" y="949"/>
                  </a:lnTo>
                  <a:lnTo>
                    <a:pt x="326" y="949"/>
                  </a:lnTo>
                  <a:lnTo>
                    <a:pt x="315" y="948"/>
                  </a:lnTo>
                  <a:lnTo>
                    <a:pt x="305" y="948"/>
                  </a:lnTo>
                  <a:lnTo>
                    <a:pt x="297" y="947"/>
                  </a:lnTo>
                  <a:lnTo>
                    <a:pt x="290" y="947"/>
                  </a:lnTo>
                  <a:lnTo>
                    <a:pt x="284" y="946"/>
                  </a:lnTo>
                  <a:lnTo>
                    <a:pt x="270" y="947"/>
                  </a:lnTo>
                  <a:lnTo>
                    <a:pt x="254" y="948"/>
                  </a:lnTo>
                  <a:lnTo>
                    <a:pt x="235" y="948"/>
                  </a:lnTo>
                  <a:lnTo>
                    <a:pt x="214" y="949"/>
                  </a:lnTo>
                  <a:lnTo>
                    <a:pt x="192" y="949"/>
                  </a:lnTo>
                  <a:lnTo>
                    <a:pt x="170" y="949"/>
                  </a:lnTo>
                  <a:lnTo>
                    <a:pt x="147" y="949"/>
                  </a:lnTo>
                  <a:lnTo>
                    <a:pt x="124" y="949"/>
                  </a:lnTo>
                  <a:lnTo>
                    <a:pt x="102" y="948"/>
                  </a:lnTo>
                  <a:lnTo>
                    <a:pt x="80" y="947"/>
                  </a:lnTo>
                  <a:lnTo>
                    <a:pt x="61" y="946"/>
                  </a:lnTo>
                  <a:lnTo>
                    <a:pt x="43" y="945"/>
                  </a:lnTo>
                  <a:lnTo>
                    <a:pt x="28" y="943"/>
                  </a:lnTo>
                  <a:lnTo>
                    <a:pt x="17" y="941"/>
                  </a:lnTo>
                  <a:lnTo>
                    <a:pt x="9" y="938"/>
                  </a:lnTo>
                  <a:lnTo>
                    <a:pt x="4" y="936"/>
                  </a:lnTo>
                  <a:lnTo>
                    <a:pt x="8" y="906"/>
                  </a:lnTo>
                  <a:lnTo>
                    <a:pt x="10" y="870"/>
                  </a:lnTo>
                  <a:lnTo>
                    <a:pt x="10" y="835"/>
                  </a:lnTo>
                  <a:lnTo>
                    <a:pt x="8" y="812"/>
                  </a:lnTo>
                  <a:lnTo>
                    <a:pt x="7" y="787"/>
                  </a:lnTo>
                  <a:lnTo>
                    <a:pt x="7" y="750"/>
                  </a:lnTo>
                  <a:lnTo>
                    <a:pt x="8" y="714"/>
                  </a:lnTo>
                  <a:lnTo>
                    <a:pt x="11" y="690"/>
                  </a:lnTo>
                  <a:lnTo>
                    <a:pt x="15" y="669"/>
                  </a:lnTo>
                  <a:lnTo>
                    <a:pt x="15" y="637"/>
                  </a:lnTo>
                  <a:lnTo>
                    <a:pt x="13" y="604"/>
                  </a:lnTo>
                  <a:lnTo>
                    <a:pt x="11" y="578"/>
                  </a:lnTo>
                  <a:lnTo>
                    <a:pt x="9" y="556"/>
                  </a:lnTo>
                  <a:lnTo>
                    <a:pt x="7" y="530"/>
                  </a:lnTo>
                  <a:lnTo>
                    <a:pt x="5" y="503"/>
                  </a:lnTo>
                  <a:lnTo>
                    <a:pt x="8" y="480"/>
                  </a:lnTo>
                  <a:lnTo>
                    <a:pt x="9" y="455"/>
                  </a:lnTo>
                  <a:lnTo>
                    <a:pt x="8" y="424"/>
                  </a:lnTo>
                  <a:lnTo>
                    <a:pt x="7" y="394"/>
                  </a:lnTo>
                  <a:lnTo>
                    <a:pt x="8" y="375"/>
                  </a:lnTo>
                  <a:lnTo>
                    <a:pt x="11" y="362"/>
                  </a:lnTo>
                  <a:lnTo>
                    <a:pt x="13" y="344"/>
                  </a:lnTo>
                  <a:lnTo>
                    <a:pt x="15" y="328"/>
                  </a:lnTo>
                  <a:lnTo>
                    <a:pt x="13" y="318"/>
                  </a:lnTo>
                  <a:lnTo>
                    <a:pt x="10" y="298"/>
                  </a:lnTo>
                  <a:lnTo>
                    <a:pt x="5" y="265"/>
                  </a:lnTo>
                  <a:lnTo>
                    <a:pt x="2" y="229"/>
                  </a:lnTo>
                  <a:lnTo>
                    <a:pt x="2" y="205"/>
                  </a:lnTo>
                  <a:lnTo>
                    <a:pt x="5" y="184"/>
                  </a:lnTo>
                  <a:lnTo>
                    <a:pt x="8" y="157"/>
                  </a:lnTo>
                  <a:lnTo>
                    <a:pt x="8" y="131"/>
                  </a:lnTo>
                  <a:lnTo>
                    <a:pt x="7" y="110"/>
                  </a:lnTo>
                  <a:lnTo>
                    <a:pt x="3" y="88"/>
                  </a:lnTo>
                  <a:lnTo>
                    <a:pt x="1" y="57"/>
                  </a:lnTo>
                  <a:lnTo>
                    <a:pt x="0" y="27"/>
                  </a:lnTo>
                  <a:lnTo>
                    <a:pt x="4" y="5"/>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ln>
                  <a:solidFill>
                    <a:srgbClr val="C00000"/>
                  </a:solidFill>
                </a:ln>
              </a:endParaRPr>
            </a:p>
          </p:txBody>
        </p:sp>
        <p:sp>
          <p:nvSpPr>
            <p:cNvPr id="87070" name="Freeform 30"/>
            <p:cNvSpPr>
              <a:spLocks/>
            </p:cNvSpPr>
            <p:nvPr/>
          </p:nvSpPr>
          <p:spPr bwMode="auto">
            <a:xfrm>
              <a:off x="4142" y="1345"/>
              <a:ext cx="86" cy="8"/>
            </a:xfrm>
            <a:custGeom>
              <a:avLst/>
              <a:gdLst/>
              <a:ahLst/>
              <a:cxnLst>
                <a:cxn ang="0">
                  <a:pos x="0" y="12"/>
                </a:cxn>
                <a:cxn ang="0">
                  <a:pos x="4" y="11"/>
                </a:cxn>
                <a:cxn ang="0">
                  <a:pos x="10" y="9"/>
                </a:cxn>
                <a:cxn ang="0">
                  <a:pos x="18" y="7"/>
                </a:cxn>
                <a:cxn ang="0">
                  <a:pos x="26" y="6"/>
                </a:cxn>
                <a:cxn ang="0">
                  <a:pos x="34" y="4"/>
                </a:cxn>
                <a:cxn ang="0">
                  <a:pos x="41" y="1"/>
                </a:cxn>
                <a:cxn ang="0">
                  <a:pos x="47" y="0"/>
                </a:cxn>
                <a:cxn ang="0">
                  <a:pos x="49" y="0"/>
                </a:cxn>
                <a:cxn ang="0">
                  <a:pos x="51" y="0"/>
                </a:cxn>
                <a:cxn ang="0">
                  <a:pos x="57" y="1"/>
                </a:cxn>
                <a:cxn ang="0">
                  <a:pos x="65" y="1"/>
                </a:cxn>
                <a:cxn ang="0">
                  <a:pos x="74" y="2"/>
                </a:cxn>
                <a:cxn ang="0">
                  <a:pos x="84" y="4"/>
                </a:cxn>
                <a:cxn ang="0">
                  <a:pos x="92" y="4"/>
                </a:cxn>
                <a:cxn ang="0">
                  <a:pos x="99" y="5"/>
                </a:cxn>
                <a:cxn ang="0">
                  <a:pos x="103" y="5"/>
                </a:cxn>
                <a:cxn ang="0">
                  <a:pos x="108" y="5"/>
                </a:cxn>
                <a:cxn ang="0">
                  <a:pos x="116" y="4"/>
                </a:cxn>
                <a:cxn ang="0">
                  <a:pos x="126" y="2"/>
                </a:cxn>
                <a:cxn ang="0">
                  <a:pos x="138" y="2"/>
                </a:cxn>
                <a:cxn ang="0">
                  <a:pos x="148" y="1"/>
                </a:cxn>
                <a:cxn ang="0">
                  <a:pos x="159" y="0"/>
                </a:cxn>
                <a:cxn ang="0">
                  <a:pos x="167" y="0"/>
                </a:cxn>
                <a:cxn ang="0">
                  <a:pos x="171" y="0"/>
                </a:cxn>
                <a:cxn ang="0">
                  <a:pos x="170" y="4"/>
                </a:cxn>
                <a:cxn ang="0">
                  <a:pos x="169" y="8"/>
                </a:cxn>
                <a:cxn ang="0">
                  <a:pos x="165" y="13"/>
                </a:cxn>
                <a:cxn ang="0">
                  <a:pos x="163" y="15"/>
                </a:cxn>
                <a:cxn ang="0">
                  <a:pos x="150" y="14"/>
                </a:cxn>
                <a:cxn ang="0">
                  <a:pos x="137" y="14"/>
                </a:cxn>
                <a:cxn ang="0">
                  <a:pos x="122" y="14"/>
                </a:cxn>
                <a:cxn ang="0">
                  <a:pos x="106" y="13"/>
                </a:cxn>
                <a:cxn ang="0">
                  <a:pos x="91" y="13"/>
                </a:cxn>
                <a:cxn ang="0">
                  <a:pos x="77" y="13"/>
                </a:cxn>
                <a:cxn ang="0">
                  <a:pos x="65" y="14"/>
                </a:cxn>
                <a:cxn ang="0">
                  <a:pos x="56" y="14"/>
                </a:cxn>
                <a:cxn ang="0">
                  <a:pos x="49" y="14"/>
                </a:cxn>
                <a:cxn ang="0">
                  <a:pos x="41" y="15"/>
                </a:cxn>
                <a:cxn ang="0">
                  <a:pos x="33" y="15"/>
                </a:cxn>
                <a:cxn ang="0">
                  <a:pos x="24" y="15"/>
                </a:cxn>
                <a:cxn ang="0">
                  <a:pos x="17" y="16"/>
                </a:cxn>
                <a:cxn ang="0">
                  <a:pos x="10" y="16"/>
                </a:cxn>
                <a:cxn ang="0">
                  <a:pos x="5" y="16"/>
                </a:cxn>
                <a:cxn ang="0">
                  <a:pos x="2" y="16"/>
                </a:cxn>
                <a:cxn ang="0">
                  <a:pos x="0" y="12"/>
                </a:cxn>
              </a:cxnLst>
              <a:rect l="0" t="0" r="r" b="b"/>
              <a:pathLst>
                <a:path w="171" h="16">
                  <a:moveTo>
                    <a:pt x="0" y="12"/>
                  </a:moveTo>
                  <a:lnTo>
                    <a:pt x="4" y="11"/>
                  </a:lnTo>
                  <a:lnTo>
                    <a:pt x="10" y="9"/>
                  </a:lnTo>
                  <a:lnTo>
                    <a:pt x="18" y="7"/>
                  </a:lnTo>
                  <a:lnTo>
                    <a:pt x="26" y="6"/>
                  </a:lnTo>
                  <a:lnTo>
                    <a:pt x="34" y="4"/>
                  </a:lnTo>
                  <a:lnTo>
                    <a:pt x="41" y="1"/>
                  </a:lnTo>
                  <a:lnTo>
                    <a:pt x="47" y="0"/>
                  </a:lnTo>
                  <a:lnTo>
                    <a:pt x="49" y="0"/>
                  </a:lnTo>
                  <a:lnTo>
                    <a:pt x="51" y="0"/>
                  </a:lnTo>
                  <a:lnTo>
                    <a:pt x="57" y="1"/>
                  </a:lnTo>
                  <a:lnTo>
                    <a:pt x="65" y="1"/>
                  </a:lnTo>
                  <a:lnTo>
                    <a:pt x="74" y="2"/>
                  </a:lnTo>
                  <a:lnTo>
                    <a:pt x="84" y="4"/>
                  </a:lnTo>
                  <a:lnTo>
                    <a:pt x="92" y="4"/>
                  </a:lnTo>
                  <a:lnTo>
                    <a:pt x="99" y="5"/>
                  </a:lnTo>
                  <a:lnTo>
                    <a:pt x="103" y="5"/>
                  </a:lnTo>
                  <a:lnTo>
                    <a:pt x="108" y="5"/>
                  </a:lnTo>
                  <a:lnTo>
                    <a:pt x="116" y="4"/>
                  </a:lnTo>
                  <a:lnTo>
                    <a:pt x="126" y="2"/>
                  </a:lnTo>
                  <a:lnTo>
                    <a:pt x="138" y="2"/>
                  </a:lnTo>
                  <a:lnTo>
                    <a:pt x="148" y="1"/>
                  </a:lnTo>
                  <a:lnTo>
                    <a:pt x="159" y="0"/>
                  </a:lnTo>
                  <a:lnTo>
                    <a:pt x="167" y="0"/>
                  </a:lnTo>
                  <a:lnTo>
                    <a:pt x="171" y="0"/>
                  </a:lnTo>
                  <a:lnTo>
                    <a:pt x="170" y="4"/>
                  </a:lnTo>
                  <a:lnTo>
                    <a:pt x="169" y="8"/>
                  </a:lnTo>
                  <a:lnTo>
                    <a:pt x="165" y="13"/>
                  </a:lnTo>
                  <a:lnTo>
                    <a:pt x="163" y="15"/>
                  </a:lnTo>
                  <a:lnTo>
                    <a:pt x="150" y="14"/>
                  </a:lnTo>
                  <a:lnTo>
                    <a:pt x="137" y="14"/>
                  </a:lnTo>
                  <a:lnTo>
                    <a:pt x="122" y="14"/>
                  </a:lnTo>
                  <a:lnTo>
                    <a:pt x="106" y="13"/>
                  </a:lnTo>
                  <a:lnTo>
                    <a:pt x="91" y="13"/>
                  </a:lnTo>
                  <a:lnTo>
                    <a:pt x="77" y="13"/>
                  </a:lnTo>
                  <a:lnTo>
                    <a:pt x="65" y="14"/>
                  </a:lnTo>
                  <a:lnTo>
                    <a:pt x="56" y="14"/>
                  </a:lnTo>
                  <a:lnTo>
                    <a:pt x="49" y="14"/>
                  </a:lnTo>
                  <a:lnTo>
                    <a:pt x="41" y="15"/>
                  </a:lnTo>
                  <a:lnTo>
                    <a:pt x="33" y="15"/>
                  </a:lnTo>
                  <a:lnTo>
                    <a:pt x="24" y="15"/>
                  </a:lnTo>
                  <a:lnTo>
                    <a:pt x="17" y="16"/>
                  </a:lnTo>
                  <a:lnTo>
                    <a:pt x="10" y="16"/>
                  </a:lnTo>
                  <a:lnTo>
                    <a:pt x="5" y="16"/>
                  </a:lnTo>
                  <a:lnTo>
                    <a:pt x="2" y="16"/>
                  </a:lnTo>
                  <a:lnTo>
                    <a:pt x="0" y="12"/>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7071" name="Freeform 31"/>
            <p:cNvSpPr>
              <a:spLocks/>
            </p:cNvSpPr>
            <p:nvPr/>
          </p:nvSpPr>
          <p:spPr bwMode="auto">
            <a:xfrm>
              <a:off x="4330" y="1371"/>
              <a:ext cx="13" cy="68"/>
            </a:xfrm>
            <a:custGeom>
              <a:avLst/>
              <a:gdLst/>
              <a:ahLst/>
              <a:cxnLst>
                <a:cxn ang="0">
                  <a:pos x="4" y="0"/>
                </a:cxn>
                <a:cxn ang="0">
                  <a:pos x="9" y="7"/>
                </a:cxn>
                <a:cxn ang="0">
                  <a:pos x="17" y="18"/>
                </a:cxn>
                <a:cxn ang="0">
                  <a:pos x="26" y="29"/>
                </a:cxn>
                <a:cxn ang="0">
                  <a:pos x="28" y="36"/>
                </a:cxn>
                <a:cxn ang="0">
                  <a:pos x="24" y="48"/>
                </a:cxn>
                <a:cxn ang="0">
                  <a:pos x="17" y="74"/>
                </a:cxn>
                <a:cxn ang="0">
                  <a:pos x="12" y="99"/>
                </a:cxn>
                <a:cxn ang="0">
                  <a:pos x="8" y="112"/>
                </a:cxn>
                <a:cxn ang="0">
                  <a:pos x="9" y="118"/>
                </a:cxn>
                <a:cxn ang="0">
                  <a:pos x="11" y="126"/>
                </a:cxn>
                <a:cxn ang="0">
                  <a:pos x="12" y="133"/>
                </a:cxn>
                <a:cxn ang="0">
                  <a:pos x="13" y="137"/>
                </a:cxn>
                <a:cxn ang="0">
                  <a:pos x="0" y="135"/>
                </a:cxn>
                <a:cxn ang="0">
                  <a:pos x="0" y="120"/>
                </a:cxn>
                <a:cxn ang="0">
                  <a:pos x="0" y="101"/>
                </a:cxn>
                <a:cxn ang="0">
                  <a:pos x="0" y="84"/>
                </a:cxn>
                <a:cxn ang="0">
                  <a:pos x="0" y="72"/>
                </a:cxn>
                <a:cxn ang="0">
                  <a:pos x="0" y="57"/>
                </a:cxn>
                <a:cxn ang="0">
                  <a:pos x="0" y="33"/>
                </a:cxn>
                <a:cxn ang="0">
                  <a:pos x="1" y="12"/>
                </a:cxn>
                <a:cxn ang="0">
                  <a:pos x="4" y="0"/>
                </a:cxn>
              </a:cxnLst>
              <a:rect l="0" t="0" r="r" b="b"/>
              <a:pathLst>
                <a:path w="28" h="137">
                  <a:moveTo>
                    <a:pt x="4" y="0"/>
                  </a:moveTo>
                  <a:lnTo>
                    <a:pt x="9" y="7"/>
                  </a:lnTo>
                  <a:lnTo>
                    <a:pt x="17" y="18"/>
                  </a:lnTo>
                  <a:lnTo>
                    <a:pt x="26" y="29"/>
                  </a:lnTo>
                  <a:lnTo>
                    <a:pt x="28" y="36"/>
                  </a:lnTo>
                  <a:lnTo>
                    <a:pt x="24" y="48"/>
                  </a:lnTo>
                  <a:lnTo>
                    <a:pt x="17" y="74"/>
                  </a:lnTo>
                  <a:lnTo>
                    <a:pt x="12" y="99"/>
                  </a:lnTo>
                  <a:lnTo>
                    <a:pt x="8" y="112"/>
                  </a:lnTo>
                  <a:lnTo>
                    <a:pt x="9" y="118"/>
                  </a:lnTo>
                  <a:lnTo>
                    <a:pt x="11" y="126"/>
                  </a:lnTo>
                  <a:lnTo>
                    <a:pt x="12" y="133"/>
                  </a:lnTo>
                  <a:lnTo>
                    <a:pt x="13" y="137"/>
                  </a:lnTo>
                  <a:lnTo>
                    <a:pt x="0" y="135"/>
                  </a:lnTo>
                  <a:lnTo>
                    <a:pt x="0" y="120"/>
                  </a:lnTo>
                  <a:lnTo>
                    <a:pt x="0" y="101"/>
                  </a:lnTo>
                  <a:lnTo>
                    <a:pt x="0" y="84"/>
                  </a:lnTo>
                  <a:lnTo>
                    <a:pt x="0" y="72"/>
                  </a:lnTo>
                  <a:lnTo>
                    <a:pt x="0" y="57"/>
                  </a:lnTo>
                  <a:lnTo>
                    <a:pt x="0" y="33"/>
                  </a:lnTo>
                  <a:lnTo>
                    <a:pt x="1" y="12"/>
                  </a:lnTo>
                  <a:lnTo>
                    <a:pt x="4" y="0"/>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7072" name="Freeform 32"/>
            <p:cNvSpPr>
              <a:spLocks/>
            </p:cNvSpPr>
            <p:nvPr/>
          </p:nvSpPr>
          <p:spPr bwMode="auto">
            <a:xfrm>
              <a:off x="4326" y="1448"/>
              <a:ext cx="9" cy="26"/>
            </a:xfrm>
            <a:custGeom>
              <a:avLst/>
              <a:gdLst/>
              <a:ahLst/>
              <a:cxnLst>
                <a:cxn ang="0">
                  <a:pos x="1" y="0"/>
                </a:cxn>
                <a:cxn ang="0">
                  <a:pos x="6" y="12"/>
                </a:cxn>
                <a:cxn ang="0">
                  <a:pos x="12" y="27"/>
                </a:cxn>
                <a:cxn ang="0">
                  <a:pos x="16" y="41"/>
                </a:cxn>
                <a:cxn ang="0">
                  <a:pos x="18" y="49"/>
                </a:cxn>
                <a:cxn ang="0">
                  <a:pos x="15" y="50"/>
                </a:cxn>
                <a:cxn ang="0">
                  <a:pos x="11" y="51"/>
                </a:cxn>
                <a:cxn ang="0">
                  <a:pos x="5" y="53"/>
                </a:cxn>
                <a:cxn ang="0">
                  <a:pos x="3" y="53"/>
                </a:cxn>
                <a:cxn ang="0">
                  <a:pos x="1" y="46"/>
                </a:cxn>
                <a:cxn ang="0">
                  <a:pos x="0" y="31"/>
                </a:cxn>
                <a:cxn ang="0">
                  <a:pos x="0" y="13"/>
                </a:cxn>
                <a:cxn ang="0">
                  <a:pos x="1" y="0"/>
                </a:cxn>
              </a:cxnLst>
              <a:rect l="0" t="0" r="r" b="b"/>
              <a:pathLst>
                <a:path w="18" h="53">
                  <a:moveTo>
                    <a:pt x="1" y="0"/>
                  </a:moveTo>
                  <a:lnTo>
                    <a:pt x="6" y="12"/>
                  </a:lnTo>
                  <a:lnTo>
                    <a:pt x="12" y="27"/>
                  </a:lnTo>
                  <a:lnTo>
                    <a:pt x="16" y="41"/>
                  </a:lnTo>
                  <a:lnTo>
                    <a:pt x="18" y="49"/>
                  </a:lnTo>
                  <a:lnTo>
                    <a:pt x="15" y="50"/>
                  </a:lnTo>
                  <a:lnTo>
                    <a:pt x="11" y="51"/>
                  </a:lnTo>
                  <a:lnTo>
                    <a:pt x="5" y="53"/>
                  </a:lnTo>
                  <a:lnTo>
                    <a:pt x="3" y="53"/>
                  </a:lnTo>
                  <a:lnTo>
                    <a:pt x="1" y="46"/>
                  </a:lnTo>
                  <a:lnTo>
                    <a:pt x="0" y="31"/>
                  </a:lnTo>
                  <a:lnTo>
                    <a:pt x="0" y="13"/>
                  </a:lnTo>
                  <a:lnTo>
                    <a:pt x="1" y="0"/>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7073" name="Freeform 33"/>
            <p:cNvSpPr>
              <a:spLocks/>
            </p:cNvSpPr>
            <p:nvPr/>
          </p:nvSpPr>
          <p:spPr bwMode="auto">
            <a:xfrm>
              <a:off x="4326" y="1752"/>
              <a:ext cx="18" cy="75"/>
            </a:xfrm>
            <a:custGeom>
              <a:avLst/>
              <a:gdLst/>
              <a:ahLst/>
              <a:cxnLst>
                <a:cxn ang="0">
                  <a:pos x="8" y="0"/>
                </a:cxn>
                <a:cxn ang="0">
                  <a:pos x="12" y="7"/>
                </a:cxn>
                <a:cxn ang="0">
                  <a:pos x="16" y="21"/>
                </a:cxn>
                <a:cxn ang="0">
                  <a:pos x="19" y="37"/>
                </a:cxn>
                <a:cxn ang="0">
                  <a:pos x="17" y="52"/>
                </a:cxn>
                <a:cxn ang="0">
                  <a:pos x="23" y="70"/>
                </a:cxn>
                <a:cxn ang="0">
                  <a:pos x="29" y="91"/>
                </a:cxn>
                <a:cxn ang="0">
                  <a:pos x="35" y="108"/>
                </a:cxn>
                <a:cxn ang="0">
                  <a:pos x="37" y="119"/>
                </a:cxn>
                <a:cxn ang="0">
                  <a:pos x="28" y="129"/>
                </a:cxn>
                <a:cxn ang="0">
                  <a:pos x="17" y="140"/>
                </a:cxn>
                <a:cxn ang="0">
                  <a:pos x="9" y="148"/>
                </a:cxn>
                <a:cxn ang="0">
                  <a:pos x="4" y="151"/>
                </a:cxn>
                <a:cxn ang="0">
                  <a:pos x="1" y="149"/>
                </a:cxn>
                <a:cxn ang="0">
                  <a:pos x="0" y="143"/>
                </a:cxn>
                <a:cxn ang="0">
                  <a:pos x="0" y="137"/>
                </a:cxn>
                <a:cxn ang="0">
                  <a:pos x="1" y="134"/>
                </a:cxn>
                <a:cxn ang="0">
                  <a:pos x="5" y="130"/>
                </a:cxn>
                <a:cxn ang="0">
                  <a:pos x="9" y="125"/>
                </a:cxn>
                <a:cxn ang="0">
                  <a:pos x="13" y="118"/>
                </a:cxn>
                <a:cxn ang="0">
                  <a:pos x="13" y="112"/>
                </a:cxn>
                <a:cxn ang="0">
                  <a:pos x="10" y="103"/>
                </a:cxn>
                <a:cxn ang="0">
                  <a:pos x="7" y="89"/>
                </a:cxn>
                <a:cxn ang="0">
                  <a:pos x="4" y="74"/>
                </a:cxn>
                <a:cxn ang="0">
                  <a:pos x="2" y="62"/>
                </a:cxn>
                <a:cxn ang="0">
                  <a:pos x="4" y="49"/>
                </a:cxn>
                <a:cxn ang="0">
                  <a:pos x="4" y="29"/>
                </a:cxn>
                <a:cxn ang="0">
                  <a:pos x="6" y="9"/>
                </a:cxn>
                <a:cxn ang="0">
                  <a:pos x="8" y="0"/>
                </a:cxn>
              </a:cxnLst>
              <a:rect l="0" t="0" r="r" b="b"/>
              <a:pathLst>
                <a:path w="37" h="151">
                  <a:moveTo>
                    <a:pt x="8" y="0"/>
                  </a:moveTo>
                  <a:lnTo>
                    <a:pt x="12" y="7"/>
                  </a:lnTo>
                  <a:lnTo>
                    <a:pt x="16" y="21"/>
                  </a:lnTo>
                  <a:lnTo>
                    <a:pt x="19" y="37"/>
                  </a:lnTo>
                  <a:lnTo>
                    <a:pt x="17" y="52"/>
                  </a:lnTo>
                  <a:lnTo>
                    <a:pt x="23" y="70"/>
                  </a:lnTo>
                  <a:lnTo>
                    <a:pt x="29" y="91"/>
                  </a:lnTo>
                  <a:lnTo>
                    <a:pt x="35" y="108"/>
                  </a:lnTo>
                  <a:lnTo>
                    <a:pt x="37" y="119"/>
                  </a:lnTo>
                  <a:lnTo>
                    <a:pt x="28" y="129"/>
                  </a:lnTo>
                  <a:lnTo>
                    <a:pt x="17" y="140"/>
                  </a:lnTo>
                  <a:lnTo>
                    <a:pt x="9" y="148"/>
                  </a:lnTo>
                  <a:lnTo>
                    <a:pt x="4" y="151"/>
                  </a:lnTo>
                  <a:lnTo>
                    <a:pt x="1" y="149"/>
                  </a:lnTo>
                  <a:lnTo>
                    <a:pt x="0" y="143"/>
                  </a:lnTo>
                  <a:lnTo>
                    <a:pt x="0" y="137"/>
                  </a:lnTo>
                  <a:lnTo>
                    <a:pt x="1" y="134"/>
                  </a:lnTo>
                  <a:lnTo>
                    <a:pt x="5" y="130"/>
                  </a:lnTo>
                  <a:lnTo>
                    <a:pt x="9" y="125"/>
                  </a:lnTo>
                  <a:lnTo>
                    <a:pt x="13" y="118"/>
                  </a:lnTo>
                  <a:lnTo>
                    <a:pt x="13" y="112"/>
                  </a:lnTo>
                  <a:lnTo>
                    <a:pt x="10" y="103"/>
                  </a:lnTo>
                  <a:lnTo>
                    <a:pt x="7" y="89"/>
                  </a:lnTo>
                  <a:lnTo>
                    <a:pt x="4" y="74"/>
                  </a:lnTo>
                  <a:lnTo>
                    <a:pt x="2" y="62"/>
                  </a:lnTo>
                  <a:lnTo>
                    <a:pt x="4" y="49"/>
                  </a:lnTo>
                  <a:lnTo>
                    <a:pt x="4" y="29"/>
                  </a:lnTo>
                  <a:lnTo>
                    <a:pt x="6" y="9"/>
                  </a:lnTo>
                  <a:lnTo>
                    <a:pt x="8" y="0"/>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7074" name="Freeform 34"/>
            <p:cNvSpPr>
              <a:spLocks/>
            </p:cNvSpPr>
            <p:nvPr/>
          </p:nvSpPr>
          <p:spPr bwMode="auto">
            <a:xfrm>
              <a:off x="3820" y="1838"/>
              <a:ext cx="91" cy="15"/>
            </a:xfrm>
            <a:custGeom>
              <a:avLst/>
              <a:gdLst/>
              <a:ahLst/>
              <a:cxnLst>
                <a:cxn ang="0">
                  <a:pos x="174" y="16"/>
                </a:cxn>
                <a:cxn ang="0">
                  <a:pos x="164" y="16"/>
                </a:cxn>
                <a:cxn ang="0">
                  <a:pos x="146" y="17"/>
                </a:cxn>
                <a:cxn ang="0">
                  <a:pos x="121" y="20"/>
                </a:cxn>
                <a:cxn ang="0">
                  <a:pos x="94" y="21"/>
                </a:cxn>
                <a:cxn ang="0">
                  <a:pos x="67" y="23"/>
                </a:cxn>
                <a:cxn ang="0">
                  <a:pos x="43" y="25"/>
                </a:cxn>
                <a:cxn ang="0">
                  <a:pos x="24" y="28"/>
                </a:cxn>
                <a:cxn ang="0">
                  <a:pos x="12" y="30"/>
                </a:cxn>
                <a:cxn ang="0">
                  <a:pos x="5" y="25"/>
                </a:cxn>
                <a:cxn ang="0">
                  <a:pos x="2" y="20"/>
                </a:cxn>
                <a:cxn ang="0">
                  <a:pos x="0" y="12"/>
                </a:cxn>
                <a:cxn ang="0">
                  <a:pos x="6" y="0"/>
                </a:cxn>
                <a:cxn ang="0">
                  <a:pos x="10" y="2"/>
                </a:cxn>
                <a:cxn ang="0">
                  <a:pos x="13" y="3"/>
                </a:cxn>
                <a:cxn ang="0">
                  <a:pos x="18" y="6"/>
                </a:cxn>
                <a:cxn ang="0">
                  <a:pos x="22" y="6"/>
                </a:cxn>
                <a:cxn ang="0">
                  <a:pos x="27" y="7"/>
                </a:cxn>
                <a:cxn ang="0">
                  <a:pos x="32" y="7"/>
                </a:cxn>
                <a:cxn ang="0">
                  <a:pos x="37" y="7"/>
                </a:cxn>
                <a:cxn ang="0">
                  <a:pos x="42" y="7"/>
                </a:cxn>
                <a:cxn ang="0">
                  <a:pos x="49" y="7"/>
                </a:cxn>
                <a:cxn ang="0">
                  <a:pos x="58" y="7"/>
                </a:cxn>
                <a:cxn ang="0">
                  <a:pos x="70" y="8"/>
                </a:cxn>
                <a:cxn ang="0">
                  <a:pos x="82" y="8"/>
                </a:cxn>
                <a:cxn ang="0">
                  <a:pos x="95" y="9"/>
                </a:cxn>
                <a:cxn ang="0">
                  <a:pos x="106" y="10"/>
                </a:cxn>
                <a:cxn ang="0">
                  <a:pos x="117" y="10"/>
                </a:cxn>
                <a:cxn ang="0">
                  <a:pos x="124" y="10"/>
                </a:cxn>
                <a:cxn ang="0">
                  <a:pos x="130" y="10"/>
                </a:cxn>
                <a:cxn ang="0">
                  <a:pos x="138" y="10"/>
                </a:cxn>
                <a:cxn ang="0">
                  <a:pos x="147" y="10"/>
                </a:cxn>
                <a:cxn ang="0">
                  <a:pos x="157" y="9"/>
                </a:cxn>
                <a:cxn ang="0">
                  <a:pos x="165" y="9"/>
                </a:cxn>
                <a:cxn ang="0">
                  <a:pos x="173" y="9"/>
                </a:cxn>
                <a:cxn ang="0">
                  <a:pos x="179" y="9"/>
                </a:cxn>
                <a:cxn ang="0">
                  <a:pos x="183" y="9"/>
                </a:cxn>
                <a:cxn ang="0">
                  <a:pos x="174" y="16"/>
                </a:cxn>
              </a:cxnLst>
              <a:rect l="0" t="0" r="r" b="b"/>
              <a:pathLst>
                <a:path w="183" h="30">
                  <a:moveTo>
                    <a:pt x="174" y="16"/>
                  </a:moveTo>
                  <a:lnTo>
                    <a:pt x="164" y="16"/>
                  </a:lnTo>
                  <a:lnTo>
                    <a:pt x="146" y="17"/>
                  </a:lnTo>
                  <a:lnTo>
                    <a:pt x="121" y="20"/>
                  </a:lnTo>
                  <a:lnTo>
                    <a:pt x="94" y="21"/>
                  </a:lnTo>
                  <a:lnTo>
                    <a:pt x="67" y="23"/>
                  </a:lnTo>
                  <a:lnTo>
                    <a:pt x="43" y="25"/>
                  </a:lnTo>
                  <a:lnTo>
                    <a:pt x="24" y="28"/>
                  </a:lnTo>
                  <a:lnTo>
                    <a:pt x="12" y="30"/>
                  </a:lnTo>
                  <a:lnTo>
                    <a:pt x="5" y="25"/>
                  </a:lnTo>
                  <a:lnTo>
                    <a:pt x="2" y="20"/>
                  </a:lnTo>
                  <a:lnTo>
                    <a:pt x="0" y="12"/>
                  </a:lnTo>
                  <a:lnTo>
                    <a:pt x="6" y="0"/>
                  </a:lnTo>
                  <a:lnTo>
                    <a:pt x="10" y="2"/>
                  </a:lnTo>
                  <a:lnTo>
                    <a:pt x="13" y="3"/>
                  </a:lnTo>
                  <a:lnTo>
                    <a:pt x="18" y="6"/>
                  </a:lnTo>
                  <a:lnTo>
                    <a:pt x="22" y="6"/>
                  </a:lnTo>
                  <a:lnTo>
                    <a:pt x="27" y="7"/>
                  </a:lnTo>
                  <a:lnTo>
                    <a:pt x="32" y="7"/>
                  </a:lnTo>
                  <a:lnTo>
                    <a:pt x="37" y="7"/>
                  </a:lnTo>
                  <a:lnTo>
                    <a:pt x="42" y="7"/>
                  </a:lnTo>
                  <a:lnTo>
                    <a:pt x="49" y="7"/>
                  </a:lnTo>
                  <a:lnTo>
                    <a:pt x="58" y="7"/>
                  </a:lnTo>
                  <a:lnTo>
                    <a:pt x="70" y="8"/>
                  </a:lnTo>
                  <a:lnTo>
                    <a:pt x="82" y="8"/>
                  </a:lnTo>
                  <a:lnTo>
                    <a:pt x="95" y="9"/>
                  </a:lnTo>
                  <a:lnTo>
                    <a:pt x="106" y="10"/>
                  </a:lnTo>
                  <a:lnTo>
                    <a:pt x="117" y="10"/>
                  </a:lnTo>
                  <a:lnTo>
                    <a:pt x="124" y="10"/>
                  </a:lnTo>
                  <a:lnTo>
                    <a:pt x="130" y="10"/>
                  </a:lnTo>
                  <a:lnTo>
                    <a:pt x="138" y="10"/>
                  </a:lnTo>
                  <a:lnTo>
                    <a:pt x="147" y="10"/>
                  </a:lnTo>
                  <a:lnTo>
                    <a:pt x="157" y="9"/>
                  </a:lnTo>
                  <a:lnTo>
                    <a:pt x="165" y="9"/>
                  </a:lnTo>
                  <a:lnTo>
                    <a:pt x="173" y="9"/>
                  </a:lnTo>
                  <a:lnTo>
                    <a:pt x="179" y="9"/>
                  </a:lnTo>
                  <a:lnTo>
                    <a:pt x="183" y="9"/>
                  </a:lnTo>
                  <a:lnTo>
                    <a:pt x="174" y="16"/>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7075" name="Freeform 35"/>
            <p:cNvSpPr>
              <a:spLocks/>
            </p:cNvSpPr>
            <p:nvPr/>
          </p:nvSpPr>
          <p:spPr bwMode="auto">
            <a:xfrm>
              <a:off x="3792" y="1567"/>
              <a:ext cx="16" cy="89"/>
            </a:xfrm>
            <a:custGeom>
              <a:avLst/>
              <a:gdLst/>
              <a:ahLst/>
              <a:cxnLst>
                <a:cxn ang="0">
                  <a:pos x="30" y="0"/>
                </a:cxn>
                <a:cxn ang="0">
                  <a:pos x="32" y="2"/>
                </a:cxn>
                <a:cxn ang="0">
                  <a:pos x="31" y="8"/>
                </a:cxn>
                <a:cxn ang="0">
                  <a:pos x="29" y="15"/>
                </a:cxn>
                <a:cxn ang="0">
                  <a:pos x="27" y="23"/>
                </a:cxn>
                <a:cxn ang="0">
                  <a:pos x="25" y="31"/>
                </a:cxn>
                <a:cxn ang="0">
                  <a:pos x="27" y="40"/>
                </a:cxn>
                <a:cxn ang="0">
                  <a:pos x="28" y="48"/>
                </a:cxn>
                <a:cxn ang="0">
                  <a:pos x="29" y="55"/>
                </a:cxn>
                <a:cxn ang="0">
                  <a:pos x="29" y="61"/>
                </a:cxn>
                <a:cxn ang="0">
                  <a:pos x="29" y="67"/>
                </a:cxn>
                <a:cxn ang="0">
                  <a:pos x="27" y="74"/>
                </a:cxn>
                <a:cxn ang="0">
                  <a:pos x="22" y="80"/>
                </a:cxn>
                <a:cxn ang="0">
                  <a:pos x="18" y="85"/>
                </a:cxn>
                <a:cxn ang="0">
                  <a:pos x="18" y="91"/>
                </a:cxn>
                <a:cxn ang="0">
                  <a:pos x="21" y="97"/>
                </a:cxn>
                <a:cxn ang="0">
                  <a:pos x="22" y="104"/>
                </a:cxn>
                <a:cxn ang="0">
                  <a:pos x="24" y="116"/>
                </a:cxn>
                <a:cxn ang="0">
                  <a:pos x="25" y="136"/>
                </a:cxn>
                <a:cxn ang="0">
                  <a:pos x="25" y="159"/>
                </a:cxn>
                <a:cxn ang="0">
                  <a:pos x="22" y="180"/>
                </a:cxn>
                <a:cxn ang="0">
                  <a:pos x="17" y="179"/>
                </a:cxn>
                <a:cxn ang="0">
                  <a:pos x="14" y="153"/>
                </a:cxn>
                <a:cxn ang="0">
                  <a:pos x="9" y="119"/>
                </a:cxn>
                <a:cxn ang="0">
                  <a:pos x="3" y="84"/>
                </a:cxn>
                <a:cxn ang="0">
                  <a:pos x="0" y="61"/>
                </a:cxn>
                <a:cxn ang="0">
                  <a:pos x="7" y="44"/>
                </a:cxn>
                <a:cxn ang="0">
                  <a:pos x="14" y="23"/>
                </a:cxn>
                <a:cxn ang="0">
                  <a:pos x="22" y="7"/>
                </a:cxn>
                <a:cxn ang="0">
                  <a:pos x="30" y="0"/>
                </a:cxn>
              </a:cxnLst>
              <a:rect l="0" t="0" r="r" b="b"/>
              <a:pathLst>
                <a:path w="32" h="180">
                  <a:moveTo>
                    <a:pt x="30" y="0"/>
                  </a:moveTo>
                  <a:lnTo>
                    <a:pt x="32" y="2"/>
                  </a:lnTo>
                  <a:lnTo>
                    <a:pt x="31" y="8"/>
                  </a:lnTo>
                  <a:lnTo>
                    <a:pt x="29" y="15"/>
                  </a:lnTo>
                  <a:lnTo>
                    <a:pt x="27" y="23"/>
                  </a:lnTo>
                  <a:lnTo>
                    <a:pt x="25" y="31"/>
                  </a:lnTo>
                  <a:lnTo>
                    <a:pt x="27" y="40"/>
                  </a:lnTo>
                  <a:lnTo>
                    <a:pt x="28" y="48"/>
                  </a:lnTo>
                  <a:lnTo>
                    <a:pt x="29" y="55"/>
                  </a:lnTo>
                  <a:lnTo>
                    <a:pt x="29" y="61"/>
                  </a:lnTo>
                  <a:lnTo>
                    <a:pt x="29" y="67"/>
                  </a:lnTo>
                  <a:lnTo>
                    <a:pt x="27" y="74"/>
                  </a:lnTo>
                  <a:lnTo>
                    <a:pt x="22" y="80"/>
                  </a:lnTo>
                  <a:lnTo>
                    <a:pt x="18" y="85"/>
                  </a:lnTo>
                  <a:lnTo>
                    <a:pt x="18" y="91"/>
                  </a:lnTo>
                  <a:lnTo>
                    <a:pt x="21" y="97"/>
                  </a:lnTo>
                  <a:lnTo>
                    <a:pt x="22" y="104"/>
                  </a:lnTo>
                  <a:lnTo>
                    <a:pt x="24" y="116"/>
                  </a:lnTo>
                  <a:lnTo>
                    <a:pt x="25" y="136"/>
                  </a:lnTo>
                  <a:lnTo>
                    <a:pt x="25" y="159"/>
                  </a:lnTo>
                  <a:lnTo>
                    <a:pt x="22" y="180"/>
                  </a:lnTo>
                  <a:lnTo>
                    <a:pt x="17" y="179"/>
                  </a:lnTo>
                  <a:lnTo>
                    <a:pt x="14" y="153"/>
                  </a:lnTo>
                  <a:lnTo>
                    <a:pt x="9" y="119"/>
                  </a:lnTo>
                  <a:lnTo>
                    <a:pt x="3" y="84"/>
                  </a:lnTo>
                  <a:lnTo>
                    <a:pt x="0" y="61"/>
                  </a:lnTo>
                  <a:lnTo>
                    <a:pt x="7" y="44"/>
                  </a:lnTo>
                  <a:lnTo>
                    <a:pt x="14" y="23"/>
                  </a:lnTo>
                  <a:lnTo>
                    <a:pt x="22" y="7"/>
                  </a:lnTo>
                  <a:lnTo>
                    <a:pt x="30" y="0"/>
                  </a:lnTo>
                  <a:close/>
                </a:path>
              </a:pathLst>
            </a:custGeom>
            <a:solidFill>
              <a:srgbClr val="0000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7076" name="Freeform 36"/>
            <p:cNvSpPr>
              <a:spLocks/>
            </p:cNvSpPr>
            <p:nvPr/>
          </p:nvSpPr>
          <p:spPr bwMode="auto">
            <a:xfrm>
              <a:off x="3839" y="1375"/>
              <a:ext cx="458" cy="442"/>
            </a:xfrm>
            <a:custGeom>
              <a:avLst/>
              <a:gdLst/>
              <a:ahLst/>
              <a:cxnLst>
                <a:cxn ang="0">
                  <a:pos x="190" y="20"/>
                </a:cxn>
                <a:cxn ang="0">
                  <a:pos x="252" y="16"/>
                </a:cxn>
                <a:cxn ang="0">
                  <a:pos x="339" y="60"/>
                </a:cxn>
                <a:cxn ang="0">
                  <a:pos x="411" y="45"/>
                </a:cxn>
                <a:cxn ang="0">
                  <a:pos x="486" y="43"/>
                </a:cxn>
                <a:cxn ang="0">
                  <a:pos x="566" y="10"/>
                </a:cxn>
                <a:cxn ang="0">
                  <a:pos x="653" y="5"/>
                </a:cxn>
                <a:cxn ang="0">
                  <a:pos x="737" y="50"/>
                </a:cxn>
                <a:cxn ang="0">
                  <a:pos x="807" y="39"/>
                </a:cxn>
                <a:cxn ang="0">
                  <a:pos x="827" y="49"/>
                </a:cxn>
                <a:cxn ang="0">
                  <a:pos x="884" y="60"/>
                </a:cxn>
                <a:cxn ang="0">
                  <a:pos x="849" y="85"/>
                </a:cxn>
                <a:cxn ang="0">
                  <a:pos x="861" y="129"/>
                </a:cxn>
                <a:cxn ang="0">
                  <a:pos x="835" y="159"/>
                </a:cxn>
                <a:cxn ang="0">
                  <a:pos x="893" y="206"/>
                </a:cxn>
                <a:cxn ang="0">
                  <a:pos x="904" y="238"/>
                </a:cxn>
                <a:cxn ang="0">
                  <a:pos x="889" y="277"/>
                </a:cxn>
                <a:cxn ang="0">
                  <a:pos x="861" y="308"/>
                </a:cxn>
                <a:cxn ang="0">
                  <a:pos x="820" y="356"/>
                </a:cxn>
                <a:cxn ang="0">
                  <a:pos x="880" y="386"/>
                </a:cxn>
                <a:cxn ang="0">
                  <a:pos x="839" y="428"/>
                </a:cxn>
                <a:cxn ang="0">
                  <a:pos x="903" y="470"/>
                </a:cxn>
                <a:cxn ang="0">
                  <a:pos x="893" y="517"/>
                </a:cxn>
                <a:cxn ang="0">
                  <a:pos x="852" y="567"/>
                </a:cxn>
                <a:cxn ang="0">
                  <a:pos x="857" y="612"/>
                </a:cxn>
                <a:cxn ang="0">
                  <a:pos x="857" y="651"/>
                </a:cxn>
                <a:cxn ang="0">
                  <a:pos x="852" y="691"/>
                </a:cxn>
                <a:cxn ang="0">
                  <a:pos x="874" y="732"/>
                </a:cxn>
                <a:cxn ang="0">
                  <a:pos x="898" y="776"/>
                </a:cxn>
                <a:cxn ang="0">
                  <a:pos x="906" y="827"/>
                </a:cxn>
                <a:cxn ang="0">
                  <a:pos x="832" y="837"/>
                </a:cxn>
                <a:cxn ang="0">
                  <a:pos x="804" y="835"/>
                </a:cxn>
                <a:cxn ang="0">
                  <a:pos x="710" y="856"/>
                </a:cxn>
                <a:cxn ang="0">
                  <a:pos x="633" y="818"/>
                </a:cxn>
                <a:cxn ang="0">
                  <a:pos x="530" y="873"/>
                </a:cxn>
                <a:cxn ang="0">
                  <a:pos x="465" y="835"/>
                </a:cxn>
                <a:cxn ang="0">
                  <a:pos x="385" y="827"/>
                </a:cxn>
                <a:cxn ang="0">
                  <a:pos x="298" y="871"/>
                </a:cxn>
                <a:cxn ang="0">
                  <a:pos x="197" y="868"/>
                </a:cxn>
                <a:cxn ang="0">
                  <a:pos x="126" y="837"/>
                </a:cxn>
                <a:cxn ang="0">
                  <a:pos x="91" y="831"/>
                </a:cxn>
                <a:cxn ang="0">
                  <a:pos x="63" y="807"/>
                </a:cxn>
                <a:cxn ang="0">
                  <a:pos x="40" y="773"/>
                </a:cxn>
                <a:cxn ang="0">
                  <a:pos x="53" y="737"/>
                </a:cxn>
                <a:cxn ang="0">
                  <a:pos x="33" y="701"/>
                </a:cxn>
                <a:cxn ang="0">
                  <a:pos x="22" y="665"/>
                </a:cxn>
                <a:cxn ang="0">
                  <a:pos x="56" y="622"/>
                </a:cxn>
                <a:cxn ang="0">
                  <a:pos x="68" y="570"/>
                </a:cxn>
                <a:cxn ang="0">
                  <a:pos x="95" y="525"/>
                </a:cxn>
                <a:cxn ang="0">
                  <a:pos x="71" y="477"/>
                </a:cxn>
                <a:cxn ang="0">
                  <a:pos x="66" y="434"/>
                </a:cxn>
                <a:cxn ang="0">
                  <a:pos x="29" y="383"/>
                </a:cxn>
                <a:cxn ang="0">
                  <a:pos x="18" y="349"/>
                </a:cxn>
                <a:cxn ang="0">
                  <a:pos x="31" y="308"/>
                </a:cxn>
                <a:cxn ang="0">
                  <a:pos x="33" y="274"/>
                </a:cxn>
                <a:cxn ang="0">
                  <a:pos x="74" y="233"/>
                </a:cxn>
                <a:cxn ang="0">
                  <a:pos x="64" y="190"/>
                </a:cxn>
                <a:cxn ang="0">
                  <a:pos x="88" y="137"/>
                </a:cxn>
                <a:cxn ang="0">
                  <a:pos x="60" y="88"/>
                </a:cxn>
                <a:cxn ang="0">
                  <a:pos x="28" y="27"/>
                </a:cxn>
                <a:cxn ang="0">
                  <a:pos x="103" y="40"/>
                </a:cxn>
              </a:cxnLst>
              <a:rect l="0" t="0" r="r" b="b"/>
              <a:pathLst>
                <a:path w="918" h="884">
                  <a:moveTo>
                    <a:pt x="128" y="16"/>
                  </a:moveTo>
                  <a:lnTo>
                    <a:pt x="135" y="23"/>
                  </a:lnTo>
                  <a:lnTo>
                    <a:pt x="141" y="38"/>
                  </a:lnTo>
                  <a:lnTo>
                    <a:pt x="144" y="52"/>
                  </a:lnTo>
                  <a:lnTo>
                    <a:pt x="147" y="59"/>
                  </a:lnTo>
                  <a:lnTo>
                    <a:pt x="149" y="57"/>
                  </a:lnTo>
                  <a:lnTo>
                    <a:pt x="152" y="52"/>
                  </a:lnTo>
                  <a:lnTo>
                    <a:pt x="157" y="46"/>
                  </a:lnTo>
                  <a:lnTo>
                    <a:pt x="162" y="38"/>
                  </a:lnTo>
                  <a:lnTo>
                    <a:pt x="167" y="30"/>
                  </a:lnTo>
                  <a:lnTo>
                    <a:pt x="173" y="24"/>
                  </a:lnTo>
                  <a:lnTo>
                    <a:pt x="179" y="20"/>
                  </a:lnTo>
                  <a:lnTo>
                    <a:pt x="185" y="17"/>
                  </a:lnTo>
                  <a:lnTo>
                    <a:pt x="190" y="20"/>
                  </a:lnTo>
                  <a:lnTo>
                    <a:pt x="195" y="25"/>
                  </a:lnTo>
                  <a:lnTo>
                    <a:pt x="201" y="35"/>
                  </a:lnTo>
                  <a:lnTo>
                    <a:pt x="205" y="44"/>
                  </a:lnTo>
                  <a:lnTo>
                    <a:pt x="210" y="54"/>
                  </a:lnTo>
                  <a:lnTo>
                    <a:pt x="214" y="64"/>
                  </a:lnTo>
                  <a:lnTo>
                    <a:pt x="217" y="69"/>
                  </a:lnTo>
                  <a:lnTo>
                    <a:pt x="219" y="72"/>
                  </a:lnTo>
                  <a:lnTo>
                    <a:pt x="222" y="69"/>
                  </a:lnTo>
                  <a:lnTo>
                    <a:pt x="225" y="62"/>
                  </a:lnTo>
                  <a:lnTo>
                    <a:pt x="230" y="53"/>
                  </a:lnTo>
                  <a:lnTo>
                    <a:pt x="234" y="43"/>
                  </a:lnTo>
                  <a:lnTo>
                    <a:pt x="240" y="32"/>
                  </a:lnTo>
                  <a:lnTo>
                    <a:pt x="246" y="23"/>
                  </a:lnTo>
                  <a:lnTo>
                    <a:pt x="252" y="16"/>
                  </a:lnTo>
                  <a:lnTo>
                    <a:pt x="258" y="14"/>
                  </a:lnTo>
                  <a:lnTo>
                    <a:pt x="269" y="19"/>
                  </a:lnTo>
                  <a:lnTo>
                    <a:pt x="273" y="29"/>
                  </a:lnTo>
                  <a:lnTo>
                    <a:pt x="275" y="39"/>
                  </a:lnTo>
                  <a:lnTo>
                    <a:pt x="278" y="44"/>
                  </a:lnTo>
                  <a:lnTo>
                    <a:pt x="283" y="39"/>
                  </a:lnTo>
                  <a:lnTo>
                    <a:pt x="290" y="29"/>
                  </a:lnTo>
                  <a:lnTo>
                    <a:pt x="299" y="19"/>
                  </a:lnTo>
                  <a:lnTo>
                    <a:pt x="310" y="14"/>
                  </a:lnTo>
                  <a:lnTo>
                    <a:pt x="320" y="21"/>
                  </a:lnTo>
                  <a:lnTo>
                    <a:pt x="325" y="37"/>
                  </a:lnTo>
                  <a:lnTo>
                    <a:pt x="330" y="54"/>
                  </a:lnTo>
                  <a:lnTo>
                    <a:pt x="336" y="61"/>
                  </a:lnTo>
                  <a:lnTo>
                    <a:pt x="339" y="60"/>
                  </a:lnTo>
                  <a:lnTo>
                    <a:pt x="343" y="55"/>
                  </a:lnTo>
                  <a:lnTo>
                    <a:pt x="346" y="50"/>
                  </a:lnTo>
                  <a:lnTo>
                    <a:pt x="350" y="43"/>
                  </a:lnTo>
                  <a:lnTo>
                    <a:pt x="354" y="36"/>
                  </a:lnTo>
                  <a:lnTo>
                    <a:pt x="359" y="30"/>
                  </a:lnTo>
                  <a:lnTo>
                    <a:pt x="363" y="25"/>
                  </a:lnTo>
                  <a:lnTo>
                    <a:pt x="370" y="24"/>
                  </a:lnTo>
                  <a:lnTo>
                    <a:pt x="381" y="30"/>
                  </a:lnTo>
                  <a:lnTo>
                    <a:pt x="388" y="44"/>
                  </a:lnTo>
                  <a:lnTo>
                    <a:pt x="393" y="59"/>
                  </a:lnTo>
                  <a:lnTo>
                    <a:pt x="399" y="65"/>
                  </a:lnTo>
                  <a:lnTo>
                    <a:pt x="403" y="62"/>
                  </a:lnTo>
                  <a:lnTo>
                    <a:pt x="406" y="55"/>
                  </a:lnTo>
                  <a:lnTo>
                    <a:pt x="411" y="45"/>
                  </a:lnTo>
                  <a:lnTo>
                    <a:pt x="415" y="34"/>
                  </a:lnTo>
                  <a:lnTo>
                    <a:pt x="421" y="23"/>
                  </a:lnTo>
                  <a:lnTo>
                    <a:pt x="427" y="13"/>
                  </a:lnTo>
                  <a:lnTo>
                    <a:pt x="434" y="6"/>
                  </a:lnTo>
                  <a:lnTo>
                    <a:pt x="441" y="4"/>
                  </a:lnTo>
                  <a:lnTo>
                    <a:pt x="449" y="6"/>
                  </a:lnTo>
                  <a:lnTo>
                    <a:pt x="456" y="10"/>
                  </a:lnTo>
                  <a:lnTo>
                    <a:pt x="461" y="17"/>
                  </a:lnTo>
                  <a:lnTo>
                    <a:pt x="467" y="25"/>
                  </a:lnTo>
                  <a:lnTo>
                    <a:pt x="472" y="35"/>
                  </a:lnTo>
                  <a:lnTo>
                    <a:pt x="476" y="42"/>
                  </a:lnTo>
                  <a:lnTo>
                    <a:pt x="479" y="46"/>
                  </a:lnTo>
                  <a:lnTo>
                    <a:pt x="481" y="49"/>
                  </a:lnTo>
                  <a:lnTo>
                    <a:pt x="486" y="43"/>
                  </a:lnTo>
                  <a:lnTo>
                    <a:pt x="492" y="31"/>
                  </a:lnTo>
                  <a:lnTo>
                    <a:pt x="502" y="21"/>
                  </a:lnTo>
                  <a:lnTo>
                    <a:pt x="512" y="15"/>
                  </a:lnTo>
                  <a:lnTo>
                    <a:pt x="525" y="22"/>
                  </a:lnTo>
                  <a:lnTo>
                    <a:pt x="530" y="38"/>
                  </a:lnTo>
                  <a:lnTo>
                    <a:pt x="533" y="54"/>
                  </a:lnTo>
                  <a:lnTo>
                    <a:pt x="535" y="62"/>
                  </a:lnTo>
                  <a:lnTo>
                    <a:pt x="537" y="60"/>
                  </a:lnTo>
                  <a:lnTo>
                    <a:pt x="541" y="54"/>
                  </a:lnTo>
                  <a:lnTo>
                    <a:pt x="544" y="45"/>
                  </a:lnTo>
                  <a:lnTo>
                    <a:pt x="550" y="35"/>
                  </a:lnTo>
                  <a:lnTo>
                    <a:pt x="555" y="25"/>
                  </a:lnTo>
                  <a:lnTo>
                    <a:pt x="560" y="16"/>
                  </a:lnTo>
                  <a:lnTo>
                    <a:pt x="566" y="10"/>
                  </a:lnTo>
                  <a:lnTo>
                    <a:pt x="571" y="8"/>
                  </a:lnTo>
                  <a:lnTo>
                    <a:pt x="581" y="16"/>
                  </a:lnTo>
                  <a:lnTo>
                    <a:pt x="592" y="35"/>
                  </a:lnTo>
                  <a:lnTo>
                    <a:pt x="598" y="53"/>
                  </a:lnTo>
                  <a:lnTo>
                    <a:pt x="604" y="61"/>
                  </a:lnTo>
                  <a:lnTo>
                    <a:pt x="607" y="59"/>
                  </a:lnTo>
                  <a:lnTo>
                    <a:pt x="611" y="53"/>
                  </a:lnTo>
                  <a:lnTo>
                    <a:pt x="616" y="44"/>
                  </a:lnTo>
                  <a:lnTo>
                    <a:pt x="621" y="34"/>
                  </a:lnTo>
                  <a:lnTo>
                    <a:pt x="628" y="23"/>
                  </a:lnTo>
                  <a:lnTo>
                    <a:pt x="634" y="14"/>
                  </a:lnTo>
                  <a:lnTo>
                    <a:pt x="641" y="7"/>
                  </a:lnTo>
                  <a:lnTo>
                    <a:pt x="647" y="4"/>
                  </a:lnTo>
                  <a:lnTo>
                    <a:pt x="653" y="5"/>
                  </a:lnTo>
                  <a:lnTo>
                    <a:pt x="658" y="9"/>
                  </a:lnTo>
                  <a:lnTo>
                    <a:pt x="663" y="17"/>
                  </a:lnTo>
                  <a:lnTo>
                    <a:pt x="669" y="25"/>
                  </a:lnTo>
                  <a:lnTo>
                    <a:pt x="672" y="35"/>
                  </a:lnTo>
                  <a:lnTo>
                    <a:pt x="677" y="43"/>
                  </a:lnTo>
                  <a:lnTo>
                    <a:pt x="680" y="49"/>
                  </a:lnTo>
                  <a:lnTo>
                    <a:pt x="683" y="51"/>
                  </a:lnTo>
                  <a:lnTo>
                    <a:pt x="689" y="44"/>
                  </a:lnTo>
                  <a:lnTo>
                    <a:pt x="699" y="29"/>
                  </a:lnTo>
                  <a:lnTo>
                    <a:pt x="707" y="15"/>
                  </a:lnTo>
                  <a:lnTo>
                    <a:pt x="714" y="8"/>
                  </a:lnTo>
                  <a:lnTo>
                    <a:pt x="721" y="16"/>
                  </a:lnTo>
                  <a:lnTo>
                    <a:pt x="729" y="32"/>
                  </a:lnTo>
                  <a:lnTo>
                    <a:pt x="737" y="50"/>
                  </a:lnTo>
                  <a:lnTo>
                    <a:pt x="742" y="58"/>
                  </a:lnTo>
                  <a:lnTo>
                    <a:pt x="745" y="55"/>
                  </a:lnTo>
                  <a:lnTo>
                    <a:pt x="748" y="50"/>
                  </a:lnTo>
                  <a:lnTo>
                    <a:pt x="752" y="42"/>
                  </a:lnTo>
                  <a:lnTo>
                    <a:pt x="756" y="32"/>
                  </a:lnTo>
                  <a:lnTo>
                    <a:pt x="761" y="22"/>
                  </a:lnTo>
                  <a:lnTo>
                    <a:pt x="766" y="14"/>
                  </a:lnTo>
                  <a:lnTo>
                    <a:pt x="771" y="7"/>
                  </a:lnTo>
                  <a:lnTo>
                    <a:pt x="777" y="4"/>
                  </a:lnTo>
                  <a:lnTo>
                    <a:pt x="791" y="8"/>
                  </a:lnTo>
                  <a:lnTo>
                    <a:pt x="799" y="21"/>
                  </a:lnTo>
                  <a:lnTo>
                    <a:pt x="802" y="35"/>
                  </a:lnTo>
                  <a:lnTo>
                    <a:pt x="805" y="42"/>
                  </a:lnTo>
                  <a:lnTo>
                    <a:pt x="807" y="39"/>
                  </a:lnTo>
                  <a:lnTo>
                    <a:pt x="810" y="34"/>
                  </a:lnTo>
                  <a:lnTo>
                    <a:pt x="817" y="27"/>
                  </a:lnTo>
                  <a:lnTo>
                    <a:pt x="824" y="17"/>
                  </a:lnTo>
                  <a:lnTo>
                    <a:pt x="832" y="9"/>
                  </a:lnTo>
                  <a:lnTo>
                    <a:pt x="842" y="4"/>
                  </a:lnTo>
                  <a:lnTo>
                    <a:pt x="852" y="0"/>
                  </a:lnTo>
                  <a:lnTo>
                    <a:pt x="861" y="1"/>
                  </a:lnTo>
                  <a:lnTo>
                    <a:pt x="865" y="5"/>
                  </a:lnTo>
                  <a:lnTo>
                    <a:pt x="862" y="12"/>
                  </a:lnTo>
                  <a:lnTo>
                    <a:pt x="857" y="19"/>
                  </a:lnTo>
                  <a:lnTo>
                    <a:pt x="847" y="28"/>
                  </a:lnTo>
                  <a:lnTo>
                    <a:pt x="839" y="36"/>
                  </a:lnTo>
                  <a:lnTo>
                    <a:pt x="831" y="43"/>
                  </a:lnTo>
                  <a:lnTo>
                    <a:pt x="827" y="49"/>
                  </a:lnTo>
                  <a:lnTo>
                    <a:pt x="827" y="51"/>
                  </a:lnTo>
                  <a:lnTo>
                    <a:pt x="832" y="51"/>
                  </a:lnTo>
                  <a:lnTo>
                    <a:pt x="840" y="47"/>
                  </a:lnTo>
                  <a:lnTo>
                    <a:pt x="852" y="43"/>
                  </a:lnTo>
                  <a:lnTo>
                    <a:pt x="865" y="37"/>
                  </a:lnTo>
                  <a:lnTo>
                    <a:pt x="877" y="32"/>
                  </a:lnTo>
                  <a:lnTo>
                    <a:pt x="890" y="28"/>
                  </a:lnTo>
                  <a:lnTo>
                    <a:pt x="899" y="27"/>
                  </a:lnTo>
                  <a:lnTo>
                    <a:pt x="906" y="29"/>
                  </a:lnTo>
                  <a:lnTo>
                    <a:pt x="908" y="34"/>
                  </a:lnTo>
                  <a:lnTo>
                    <a:pt x="906" y="39"/>
                  </a:lnTo>
                  <a:lnTo>
                    <a:pt x="900" y="46"/>
                  </a:lnTo>
                  <a:lnTo>
                    <a:pt x="892" y="53"/>
                  </a:lnTo>
                  <a:lnTo>
                    <a:pt x="884" y="60"/>
                  </a:lnTo>
                  <a:lnTo>
                    <a:pt x="875" y="65"/>
                  </a:lnTo>
                  <a:lnTo>
                    <a:pt x="868" y="69"/>
                  </a:lnTo>
                  <a:lnTo>
                    <a:pt x="863" y="70"/>
                  </a:lnTo>
                  <a:lnTo>
                    <a:pt x="859" y="70"/>
                  </a:lnTo>
                  <a:lnTo>
                    <a:pt x="854" y="72"/>
                  </a:lnTo>
                  <a:lnTo>
                    <a:pt x="847" y="73"/>
                  </a:lnTo>
                  <a:lnTo>
                    <a:pt x="840" y="73"/>
                  </a:lnTo>
                  <a:lnTo>
                    <a:pt x="834" y="74"/>
                  </a:lnTo>
                  <a:lnTo>
                    <a:pt x="828" y="75"/>
                  </a:lnTo>
                  <a:lnTo>
                    <a:pt x="824" y="77"/>
                  </a:lnTo>
                  <a:lnTo>
                    <a:pt x="823" y="78"/>
                  </a:lnTo>
                  <a:lnTo>
                    <a:pt x="827" y="81"/>
                  </a:lnTo>
                  <a:lnTo>
                    <a:pt x="836" y="83"/>
                  </a:lnTo>
                  <a:lnTo>
                    <a:pt x="849" y="85"/>
                  </a:lnTo>
                  <a:lnTo>
                    <a:pt x="863" y="89"/>
                  </a:lnTo>
                  <a:lnTo>
                    <a:pt x="877" y="93"/>
                  </a:lnTo>
                  <a:lnTo>
                    <a:pt x="891" y="98"/>
                  </a:lnTo>
                  <a:lnTo>
                    <a:pt x="900" y="104"/>
                  </a:lnTo>
                  <a:lnTo>
                    <a:pt x="904" y="112"/>
                  </a:lnTo>
                  <a:lnTo>
                    <a:pt x="903" y="119"/>
                  </a:lnTo>
                  <a:lnTo>
                    <a:pt x="897" y="122"/>
                  </a:lnTo>
                  <a:lnTo>
                    <a:pt x="890" y="125"/>
                  </a:lnTo>
                  <a:lnTo>
                    <a:pt x="882" y="126"/>
                  </a:lnTo>
                  <a:lnTo>
                    <a:pt x="874" y="126"/>
                  </a:lnTo>
                  <a:lnTo>
                    <a:pt x="866" y="126"/>
                  </a:lnTo>
                  <a:lnTo>
                    <a:pt x="861" y="127"/>
                  </a:lnTo>
                  <a:lnTo>
                    <a:pt x="859" y="128"/>
                  </a:lnTo>
                  <a:lnTo>
                    <a:pt x="861" y="129"/>
                  </a:lnTo>
                  <a:lnTo>
                    <a:pt x="865" y="130"/>
                  </a:lnTo>
                  <a:lnTo>
                    <a:pt x="872" y="133"/>
                  </a:lnTo>
                  <a:lnTo>
                    <a:pt x="880" y="134"/>
                  </a:lnTo>
                  <a:lnTo>
                    <a:pt x="887" y="136"/>
                  </a:lnTo>
                  <a:lnTo>
                    <a:pt x="893" y="138"/>
                  </a:lnTo>
                  <a:lnTo>
                    <a:pt x="897" y="142"/>
                  </a:lnTo>
                  <a:lnTo>
                    <a:pt x="899" y="147"/>
                  </a:lnTo>
                  <a:lnTo>
                    <a:pt x="896" y="151"/>
                  </a:lnTo>
                  <a:lnTo>
                    <a:pt x="889" y="153"/>
                  </a:lnTo>
                  <a:lnTo>
                    <a:pt x="877" y="156"/>
                  </a:lnTo>
                  <a:lnTo>
                    <a:pt x="866" y="157"/>
                  </a:lnTo>
                  <a:lnTo>
                    <a:pt x="853" y="158"/>
                  </a:lnTo>
                  <a:lnTo>
                    <a:pt x="842" y="158"/>
                  </a:lnTo>
                  <a:lnTo>
                    <a:pt x="835" y="159"/>
                  </a:lnTo>
                  <a:lnTo>
                    <a:pt x="831" y="160"/>
                  </a:lnTo>
                  <a:lnTo>
                    <a:pt x="835" y="163"/>
                  </a:lnTo>
                  <a:lnTo>
                    <a:pt x="844" y="165"/>
                  </a:lnTo>
                  <a:lnTo>
                    <a:pt x="857" y="168"/>
                  </a:lnTo>
                  <a:lnTo>
                    <a:pt x="870" y="172"/>
                  </a:lnTo>
                  <a:lnTo>
                    <a:pt x="885" y="175"/>
                  </a:lnTo>
                  <a:lnTo>
                    <a:pt x="899" y="180"/>
                  </a:lnTo>
                  <a:lnTo>
                    <a:pt x="908" y="183"/>
                  </a:lnTo>
                  <a:lnTo>
                    <a:pt x="913" y="188"/>
                  </a:lnTo>
                  <a:lnTo>
                    <a:pt x="914" y="196"/>
                  </a:lnTo>
                  <a:lnTo>
                    <a:pt x="913" y="201"/>
                  </a:lnTo>
                  <a:lnTo>
                    <a:pt x="908" y="203"/>
                  </a:lnTo>
                  <a:lnTo>
                    <a:pt x="900" y="205"/>
                  </a:lnTo>
                  <a:lnTo>
                    <a:pt x="893" y="206"/>
                  </a:lnTo>
                  <a:lnTo>
                    <a:pt x="883" y="206"/>
                  </a:lnTo>
                  <a:lnTo>
                    <a:pt x="872" y="208"/>
                  </a:lnTo>
                  <a:lnTo>
                    <a:pt x="860" y="209"/>
                  </a:lnTo>
                  <a:lnTo>
                    <a:pt x="847" y="209"/>
                  </a:lnTo>
                  <a:lnTo>
                    <a:pt x="838" y="210"/>
                  </a:lnTo>
                  <a:lnTo>
                    <a:pt x="831" y="211"/>
                  </a:lnTo>
                  <a:lnTo>
                    <a:pt x="829" y="212"/>
                  </a:lnTo>
                  <a:lnTo>
                    <a:pt x="832" y="213"/>
                  </a:lnTo>
                  <a:lnTo>
                    <a:pt x="840" y="216"/>
                  </a:lnTo>
                  <a:lnTo>
                    <a:pt x="853" y="219"/>
                  </a:lnTo>
                  <a:lnTo>
                    <a:pt x="868" y="223"/>
                  </a:lnTo>
                  <a:lnTo>
                    <a:pt x="882" y="226"/>
                  </a:lnTo>
                  <a:lnTo>
                    <a:pt x="895" y="232"/>
                  </a:lnTo>
                  <a:lnTo>
                    <a:pt x="904" y="238"/>
                  </a:lnTo>
                  <a:lnTo>
                    <a:pt x="907" y="245"/>
                  </a:lnTo>
                  <a:lnTo>
                    <a:pt x="905" y="251"/>
                  </a:lnTo>
                  <a:lnTo>
                    <a:pt x="899" y="256"/>
                  </a:lnTo>
                  <a:lnTo>
                    <a:pt x="891" y="260"/>
                  </a:lnTo>
                  <a:lnTo>
                    <a:pt x="881" y="262"/>
                  </a:lnTo>
                  <a:lnTo>
                    <a:pt x="870" y="263"/>
                  </a:lnTo>
                  <a:lnTo>
                    <a:pt x="861" y="263"/>
                  </a:lnTo>
                  <a:lnTo>
                    <a:pt x="855" y="264"/>
                  </a:lnTo>
                  <a:lnTo>
                    <a:pt x="853" y="265"/>
                  </a:lnTo>
                  <a:lnTo>
                    <a:pt x="855" y="266"/>
                  </a:lnTo>
                  <a:lnTo>
                    <a:pt x="861" y="269"/>
                  </a:lnTo>
                  <a:lnTo>
                    <a:pt x="869" y="271"/>
                  </a:lnTo>
                  <a:lnTo>
                    <a:pt x="880" y="273"/>
                  </a:lnTo>
                  <a:lnTo>
                    <a:pt x="889" y="277"/>
                  </a:lnTo>
                  <a:lnTo>
                    <a:pt x="897" y="280"/>
                  </a:lnTo>
                  <a:lnTo>
                    <a:pt x="903" y="284"/>
                  </a:lnTo>
                  <a:lnTo>
                    <a:pt x="905" y="287"/>
                  </a:lnTo>
                  <a:lnTo>
                    <a:pt x="903" y="292"/>
                  </a:lnTo>
                  <a:lnTo>
                    <a:pt x="896" y="295"/>
                  </a:lnTo>
                  <a:lnTo>
                    <a:pt x="885" y="298"/>
                  </a:lnTo>
                  <a:lnTo>
                    <a:pt x="874" y="299"/>
                  </a:lnTo>
                  <a:lnTo>
                    <a:pt x="862" y="300"/>
                  </a:lnTo>
                  <a:lnTo>
                    <a:pt x="852" y="300"/>
                  </a:lnTo>
                  <a:lnTo>
                    <a:pt x="845" y="300"/>
                  </a:lnTo>
                  <a:lnTo>
                    <a:pt x="843" y="301"/>
                  </a:lnTo>
                  <a:lnTo>
                    <a:pt x="845" y="302"/>
                  </a:lnTo>
                  <a:lnTo>
                    <a:pt x="852" y="304"/>
                  </a:lnTo>
                  <a:lnTo>
                    <a:pt x="861" y="308"/>
                  </a:lnTo>
                  <a:lnTo>
                    <a:pt x="872" y="311"/>
                  </a:lnTo>
                  <a:lnTo>
                    <a:pt x="883" y="316"/>
                  </a:lnTo>
                  <a:lnTo>
                    <a:pt x="892" y="321"/>
                  </a:lnTo>
                  <a:lnTo>
                    <a:pt x="898" y="326"/>
                  </a:lnTo>
                  <a:lnTo>
                    <a:pt x="900" y="333"/>
                  </a:lnTo>
                  <a:lnTo>
                    <a:pt x="897" y="339"/>
                  </a:lnTo>
                  <a:lnTo>
                    <a:pt x="887" y="344"/>
                  </a:lnTo>
                  <a:lnTo>
                    <a:pt x="873" y="347"/>
                  </a:lnTo>
                  <a:lnTo>
                    <a:pt x="858" y="348"/>
                  </a:lnTo>
                  <a:lnTo>
                    <a:pt x="843" y="351"/>
                  </a:lnTo>
                  <a:lnTo>
                    <a:pt x="829" y="352"/>
                  </a:lnTo>
                  <a:lnTo>
                    <a:pt x="820" y="353"/>
                  </a:lnTo>
                  <a:lnTo>
                    <a:pt x="816" y="354"/>
                  </a:lnTo>
                  <a:lnTo>
                    <a:pt x="820" y="356"/>
                  </a:lnTo>
                  <a:lnTo>
                    <a:pt x="828" y="357"/>
                  </a:lnTo>
                  <a:lnTo>
                    <a:pt x="838" y="360"/>
                  </a:lnTo>
                  <a:lnTo>
                    <a:pt x="851" y="362"/>
                  </a:lnTo>
                  <a:lnTo>
                    <a:pt x="863" y="366"/>
                  </a:lnTo>
                  <a:lnTo>
                    <a:pt x="875" y="368"/>
                  </a:lnTo>
                  <a:lnTo>
                    <a:pt x="883" y="369"/>
                  </a:lnTo>
                  <a:lnTo>
                    <a:pt x="885" y="371"/>
                  </a:lnTo>
                  <a:lnTo>
                    <a:pt x="883" y="375"/>
                  </a:lnTo>
                  <a:lnTo>
                    <a:pt x="877" y="377"/>
                  </a:lnTo>
                  <a:lnTo>
                    <a:pt x="870" y="378"/>
                  </a:lnTo>
                  <a:lnTo>
                    <a:pt x="868" y="381"/>
                  </a:lnTo>
                  <a:lnTo>
                    <a:pt x="869" y="382"/>
                  </a:lnTo>
                  <a:lnTo>
                    <a:pt x="874" y="384"/>
                  </a:lnTo>
                  <a:lnTo>
                    <a:pt x="880" y="386"/>
                  </a:lnTo>
                  <a:lnTo>
                    <a:pt x="887" y="390"/>
                  </a:lnTo>
                  <a:lnTo>
                    <a:pt x="893" y="392"/>
                  </a:lnTo>
                  <a:lnTo>
                    <a:pt x="899" y="396"/>
                  </a:lnTo>
                  <a:lnTo>
                    <a:pt x="904" y="399"/>
                  </a:lnTo>
                  <a:lnTo>
                    <a:pt x="905" y="401"/>
                  </a:lnTo>
                  <a:lnTo>
                    <a:pt x="902" y="406"/>
                  </a:lnTo>
                  <a:lnTo>
                    <a:pt x="895" y="409"/>
                  </a:lnTo>
                  <a:lnTo>
                    <a:pt x="883" y="413"/>
                  </a:lnTo>
                  <a:lnTo>
                    <a:pt x="870" y="416"/>
                  </a:lnTo>
                  <a:lnTo>
                    <a:pt x="858" y="420"/>
                  </a:lnTo>
                  <a:lnTo>
                    <a:pt x="846" y="422"/>
                  </a:lnTo>
                  <a:lnTo>
                    <a:pt x="839" y="424"/>
                  </a:lnTo>
                  <a:lnTo>
                    <a:pt x="836" y="426"/>
                  </a:lnTo>
                  <a:lnTo>
                    <a:pt x="839" y="428"/>
                  </a:lnTo>
                  <a:lnTo>
                    <a:pt x="846" y="430"/>
                  </a:lnTo>
                  <a:lnTo>
                    <a:pt x="858" y="432"/>
                  </a:lnTo>
                  <a:lnTo>
                    <a:pt x="870" y="436"/>
                  </a:lnTo>
                  <a:lnTo>
                    <a:pt x="883" y="439"/>
                  </a:lnTo>
                  <a:lnTo>
                    <a:pt x="895" y="442"/>
                  </a:lnTo>
                  <a:lnTo>
                    <a:pt x="902" y="445"/>
                  </a:lnTo>
                  <a:lnTo>
                    <a:pt x="905" y="449"/>
                  </a:lnTo>
                  <a:lnTo>
                    <a:pt x="902" y="451"/>
                  </a:lnTo>
                  <a:lnTo>
                    <a:pt x="892" y="453"/>
                  </a:lnTo>
                  <a:lnTo>
                    <a:pt x="883" y="455"/>
                  </a:lnTo>
                  <a:lnTo>
                    <a:pt x="880" y="458"/>
                  </a:lnTo>
                  <a:lnTo>
                    <a:pt x="884" y="461"/>
                  </a:lnTo>
                  <a:lnTo>
                    <a:pt x="893" y="465"/>
                  </a:lnTo>
                  <a:lnTo>
                    <a:pt x="903" y="470"/>
                  </a:lnTo>
                  <a:lnTo>
                    <a:pt x="907" y="475"/>
                  </a:lnTo>
                  <a:lnTo>
                    <a:pt x="905" y="483"/>
                  </a:lnTo>
                  <a:lnTo>
                    <a:pt x="899" y="489"/>
                  </a:lnTo>
                  <a:lnTo>
                    <a:pt x="889" y="492"/>
                  </a:lnTo>
                  <a:lnTo>
                    <a:pt x="877" y="495"/>
                  </a:lnTo>
                  <a:lnTo>
                    <a:pt x="866" y="495"/>
                  </a:lnTo>
                  <a:lnTo>
                    <a:pt x="857" y="496"/>
                  </a:lnTo>
                  <a:lnTo>
                    <a:pt x="849" y="496"/>
                  </a:lnTo>
                  <a:lnTo>
                    <a:pt x="846" y="497"/>
                  </a:lnTo>
                  <a:lnTo>
                    <a:pt x="850" y="499"/>
                  </a:lnTo>
                  <a:lnTo>
                    <a:pt x="857" y="503"/>
                  </a:lnTo>
                  <a:lnTo>
                    <a:pt x="868" y="506"/>
                  </a:lnTo>
                  <a:lnTo>
                    <a:pt x="881" y="511"/>
                  </a:lnTo>
                  <a:lnTo>
                    <a:pt x="893" y="517"/>
                  </a:lnTo>
                  <a:lnTo>
                    <a:pt x="905" y="522"/>
                  </a:lnTo>
                  <a:lnTo>
                    <a:pt x="912" y="528"/>
                  </a:lnTo>
                  <a:lnTo>
                    <a:pt x="915" y="534"/>
                  </a:lnTo>
                  <a:lnTo>
                    <a:pt x="912" y="541"/>
                  </a:lnTo>
                  <a:lnTo>
                    <a:pt x="902" y="545"/>
                  </a:lnTo>
                  <a:lnTo>
                    <a:pt x="887" y="549"/>
                  </a:lnTo>
                  <a:lnTo>
                    <a:pt x="870" y="552"/>
                  </a:lnTo>
                  <a:lnTo>
                    <a:pt x="853" y="553"/>
                  </a:lnTo>
                  <a:lnTo>
                    <a:pt x="838" y="555"/>
                  </a:lnTo>
                  <a:lnTo>
                    <a:pt x="828" y="556"/>
                  </a:lnTo>
                  <a:lnTo>
                    <a:pt x="824" y="557"/>
                  </a:lnTo>
                  <a:lnTo>
                    <a:pt x="828" y="560"/>
                  </a:lnTo>
                  <a:lnTo>
                    <a:pt x="837" y="564"/>
                  </a:lnTo>
                  <a:lnTo>
                    <a:pt x="852" y="567"/>
                  </a:lnTo>
                  <a:lnTo>
                    <a:pt x="868" y="572"/>
                  </a:lnTo>
                  <a:lnTo>
                    <a:pt x="884" y="575"/>
                  </a:lnTo>
                  <a:lnTo>
                    <a:pt x="898" y="580"/>
                  </a:lnTo>
                  <a:lnTo>
                    <a:pt x="908" y="583"/>
                  </a:lnTo>
                  <a:lnTo>
                    <a:pt x="912" y="587"/>
                  </a:lnTo>
                  <a:lnTo>
                    <a:pt x="910" y="595"/>
                  </a:lnTo>
                  <a:lnTo>
                    <a:pt x="903" y="601"/>
                  </a:lnTo>
                  <a:lnTo>
                    <a:pt x="893" y="604"/>
                  </a:lnTo>
                  <a:lnTo>
                    <a:pt x="883" y="605"/>
                  </a:lnTo>
                  <a:lnTo>
                    <a:pt x="873" y="607"/>
                  </a:lnTo>
                  <a:lnTo>
                    <a:pt x="863" y="608"/>
                  </a:lnTo>
                  <a:lnTo>
                    <a:pt x="857" y="609"/>
                  </a:lnTo>
                  <a:lnTo>
                    <a:pt x="854" y="610"/>
                  </a:lnTo>
                  <a:lnTo>
                    <a:pt x="857" y="612"/>
                  </a:lnTo>
                  <a:lnTo>
                    <a:pt x="862" y="615"/>
                  </a:lnTo>
                  <a:lnTo>
                    <a:pt x="870" y="617"/>
                  </a:lnTo>
                  <a:lnTo>
                    <a:pt x="881" y="620"/>
                  </a:lnTo>
                  <a:lnTo>
                    <a:pt x="890" y="624"/>
                  </a:lnTo>
                  <a:lnTo>
                    <a:pt x="899" y="627"/>
                  </a:lnTo>
                  <a:lnTo>
                    <a:pt x="905" y="633"/>
                  </a:lnTo>
                  <a:lnTo>
                    <a:pt x="907" y="639"/>
                  </a:lnTo>
                  <a:lnTo>
                    <a:pt x="905" y="643"/>
                  </a:lnTo>
                  <a:lnTo>
                    <a:pt x="899" y="647"/>
                  </a:lnTo>
                  <a:lnTo>
                    <a:pt x="890" y="648"/>
                  </a:lnTo>
                  <a:lnTo>
                    <a:pt x="881" y="649"/>
                  </a:lnTo>
                  <a:lnTo>
                    <a:pt x="872" y="649"/>
                  </a:lnTo>
                  <a:lnTo>
                    <a:pt x="862" y="650"/>
                  </a:lnTo>
                  <a:lnTo>
                    <a:pt x="857" y="651"/>
                  </a:lnTo>
                  <a:lnTo>
                    <a:pt x="854" y="655"/>
                  </a:lnTo>
                  <a:lnTo>
                    <a:pt x="857" y="658"/>
                  </a:lnTo>
                  <a:lnTo>
                    <a:pt x="865" y="661"/>
                  </a:lnTo>
                  <a:lnTo>
                    <a:pt x="874" y="663"/>
                  </a:lnTo>
                  <a:lnTo>
                    <a:pt x="887" y="664"/>
                  </a:lnTo>
                  <a:lnTo>
                    <a:pt x="898" y="668"/>
                  </a:lnTo>
                  <a:lnTo>
                    <a:pt x="907" y="670"/>
                  </a:lnTo>
                  <a:lnTo>
                    <a:pt x="915" y="673"/>
                  </a:lnTo>
                  <a:lnTo>
                    <a:pt x="918" y="678"/>
                  </a:lnTo>
                  <a:lnTo>
                    <a:pt x="913" y="683"/>
                  </a:lnTo>
                  <a:lnTo>
                    <a:pt x="903" y="685"/>
                  </a:lnTo>
                  <a:lnTo>
                    <a:pt x="888" y="687"/>
                  </a:lnTo>
                  <a:lnTo>
                    <a:pt x="870" y="690"/>
                  </a:lnTo>
                  <a:lnTo>
                    <a:pt x="852" y="691"/>
                  </a:lnTo>
                  <a:lnTo>
                    <a:pt x="837" y="692"/>
                  </a:lnTo>
                  <a:lnTo>
                    <a:pt x="827" y="694"/>
                  </a:lnTo>
                  <a:lnTo>
                    <a:pt x="822" y="698"/>
                  </a:lnTo>
                  <a:lnTo>
                    <a:pt x="825" y="701"/>
                  </a:lnTo>
                  <a:lnTo>
                    <a:pt x="834" y="703"/>
                  </a:lnTo>
                  <a:lnTo>
                    <a:pt x="846" y="706"/>
                  </a:lnTo>
                  <a:lnTo>
                    <a:pt x="861" y="709"/>
                  </a:lnTo>
                  <a:lnTo>
                    <a:pt x="875" y="711"/>
                  </a:lnTo>
                  <a:lnTo>
                    <a:pt x="888" y="714"/>
                  </a:lnTo>
                  <a:lnTo>
                    <a:pt x="896" y="717"/>
                  </a:lnTo>
                  <a:lnTo>
                    <a:pt x="899" y="721"/>
                  </a:lnTo>
                  <a:lnTo>
                    <a:pt x="896" y="726"/>
                  </a:lnTo>
                  <a:lnTo>
                    <a:pt x="887" y="730"/>
                  </a:lnTo>
                  <a:lnTo>
                    <a:pt x="874" y="732"/>
                  </a:lnTo>
                  <a:lnTo>
                    <a:pt x="860" y="734"/>
                  </a:lnTo>
                  <a:lnTo>
                    <a:pt x="846" y="736"/>
                  </a:lnTo>
                  <a:lnTo>
                    <a:pt x="834" y="737"/>
                  </a:lnTo>
                  <a:lnTo>
                    <a:pt x="825" y="738"/>
                  </a:lnTo>
                  <a:lnTo>
                    <a:pt x="822" y="741"/>
                  </a:lnTo>
                  <a:lnTo>
                    <a:pt x="825" y="744"/>
                  </a:lnTo>
                  <a:lnTo>
                    <a:pt x="835" y="746"/>
                  </a:lnTo>
                  <a:lnTo>
                    <a:pt x="847" y="748"/>
                  </a:lnTo>
                  <a:lnTo>
                    <a:pt x="861" y="751"/>
                  </a:lnTo>
                  <a:lnTo>
                    <a:pt x="875" y="754"/>
                  </a:lnTo>
                  <a:lnTo>
                    <a:pt x="888" y="758"/>
                  </a:lnTo>
                  <a:lnTo>
                    <a:pt x="897" y="763"/>
                  </a:lnTo>
                  <a:lnTo>
                    <a:pt x="900" y="771"/>
                  </a:lnTo>
                  <a:lnTo>
                    <a:pt x="898" y="776"/>
                  </a:lnTo>
                  <a:lnTo>
                    <a:pt x="891" y="779"/>
                  </a:lnTo>
                  <a:lnTo>
                    <a:pt x="882" y="781"/>
                  </a:lnTo>
                  <a:lnTo>
                    <a:pt x="872" y="782"/>
                  </a:lnTo>
                  <a:lnTo>
                    <a:pt x="861" y="783"/>
                  </a:lnTo>
                  <a:lnTo>
                    <a:pt x="852" y="783"/>
                  </a:lnTo>
                  <a:lnTo>
                    <a:pt x="845" y="785"/>
                  </a:lnTo>
                  <a:lnTo>
                    <a:pt x="843" y="788"/>
                  </a:lnTo>
                  <a:lnTo>
                    <a:pt x="845" y="791"/>
                  </a:lnTo>
                  <a:lnTo>
                    <a:pt x="852" y="794"/>
                  </a:lnTo>
                  <a:lnTo>
                    <a:pt x="861" y="798"/>
                  </a:lnTo>
                  <a:lnTo>
                    <a:pt x="872" y="803"/>
                  </a:lnTo>
                  <a:lnTo>
                    <a:pt x="884" y="808"/>
                  </a:lnTo>
                  <a:lnTo>
                    <a:pt x="896" y="816"/>
                  </a:lnTo>
                  <a:lnTo>
                    <a:pt x="906" y="827"/>
                  </a:lnTo>
                  <a:lnTo>
                    <a:pt x="914" y="841"/>
                  </a:lnTo>
                  <a:lnTo>
                    <a:pt x="913" y="845"/>
                  </a:lnTo>
                  <a:lnTo>
                    <a:pt x="908" y="850"/>
                  </a:lnTo>
                  <a:lnTo>
                    <a:pt x="902" y="852"/>
                  </a:lnTo>
                  <a:lnTo>
                    <a:pt x="896" y="852"/>
                  </a:lnTo>
                  <a:lnTo>
                    <a:pt x="891" y="851"/>
                  </a:lnTo>
                  <a:lnTo>
                    <a:pt x="884" y="847"/>
                  </a:lnTo>
                  <a:lnTo>
                    <a:pt x="874" y="844"/>
                  </a:lnTo>
                  <a:lnTo>
                    <a:pt x="863" y="841"/>
                  </a:lnTo>
                  <a:lnTo>
                    <a:pt x="852" y="837"/>
                  </a:lnTo>
                  <a:lnTo>
                    <a:pt x="843" y="834"/>
                  </a:lnTo>
                  <a:lnTo>
                    <a:pt x="835" y="831"/>
                  </a:lnTo>
                  <a:lnTo>
                    <a:pt x="831" y="831"/>
                  </a:lnTo>
                  <a:lnTo>
                    <a:pt x="832" y="837"/>
                  </a:lnTo>
                  <a:lnTo>
                    <a:pt x="838" y="847"/>
                  </a:lnTo>
                  <a:lnTo>
                    <a:pt x="846" y="859"/>
                  </a:lnTo>
                  <a:lnTo>
                    <a:pt x="851" y="867"/>
                  </a:lnTo>
                  <a:lnTo>
                    <a:pt x="853" y="873"/>
                  </a:lnTo>
                  <a:lnTo>
                    <a:pt x="854" y="879"/>
                  </a:lnTo>
                  <a:lnTo>
                    <a:pt x="850" y="883"/>
                  </a:lnTo>
                  <a:lnTo>
                    <a:pt x="839" y="884"/>
                  </a:lnTo>
                  <a:lnTo>
                    <a:pt x="828" y="883"/>
                  </a:lnTo>
                  <a:lnTo>
                    <a:pt x="821" y="879"/>
                  </a:lnTo>
                  <a:lnTo>
                    <a:pt x="817" y="873"/>
                  </a:lnTo>
                  <a:lnTo>
                    <a:pt x="815" y="867"/>
                  </a:lnTo>
                  <a:lnTo>
                    <a:pt x="812" y="858"/>
                  </a:lnTo>
                  <a:lnTo>
                    <a:pt x="808" y="846"/>
                  </a:lnTo>
                  <a:lnTo>
                    <a:pt x="804" y="835"/>
                  </a:lnTo>
                  <a:lnTo>
                    <a:pt x="801" y="830"/>
                  </a:lnTo>
                  <a:lnTo>
                    <a:pt x="797" y="838"/>
                  </a:lnTo>
                  <a:lnTo>
                    <a:pt x="789" y="856"/>
                  </a:lnTo>
                  <a:lnTo>
                    <a:pt x="779" y="874"/>
                  </a:lnTo>
                  <a:lnTo>
                    <a:pt x="768" y="882"/>
                  </a:lnTo>
                  <a:lnTo>
                    <a:pt x="759" y="875"/>
                  </a:lnTo>
                  <a:lnTo>
                    <a:pt x="753" y="858"/>
                  </a:lnTo>
                  <a:lnTo>
                    <a:pt x="748" y="842"/>
                  </a:lnTo>
                  <a:lnTo>
                    <a:pt x="742" y="835"/>
                  </a:lnTo>
                  <a:lnTo>
                    <a:pt x="737" y="839"/>
                  </a:lnTo>
                  <a:lnTo>
                    <a:pt x="732" y="851"/>
                  </a:lnTo>
                  <a:lnTo>
                    <a:pt x="725" y="862"/>
                  </a:lnTo>
                  <a:lnTo>
                    <a:pt x="717" y="867"/>
                  </a:lnTo>
                  <a:lnTo>
                    <a:pt x="710" y="856"/>
                  </a:lnTo>
                  <a:lnTo>
                    <a:pt x="706" y="830"/>
                  </a:lnTo>
                  <a:lnTo>
                    <a:pt x="701" y="806"/>
                  </a:lnTo>
                  <a:lnTo>
                    <a:pt x="695" y="794"/>
                  </a:lnTo>
                  <a:lnTo>
                    <a:pt x="691" y="797"/>
                  </a:lnTo>
                  <a:lnTo>
                    <a:pt x="687" y="806"/>
                  </a:lnTo>
                  <a:lnTo>
                    <a:pt x="683" y="820"/>
                  </a:lnTo>
                  <a:lnTo>
                    <a:pt x="678" y="835"/>
                  </a:lnTo>
                  <a:lnTo>
                    <a:pt x="672" y="850"/>
                  </a:lnTo>
                  <a:lnTo>
                    <a:pt x="666" y="864"/>
                  </a:lnTo>
                  <a:lnTo>
                    <a:pt x="658" y="873"/>
                  </a:lnTo>
                  <a:lnTo>
                    <a:pt x="650" y="876"/>
                  </a:lnTo>
                  <a:lnTo>
                    <a:pt x="639" y="866"/>
                  </a:lnTo>
                  <a:lnTo>
                    <a:pt x="634" y="842"/>
                  </a:lnTo>
                  <a:lnTo>
                    <a:pt x="633" y="818"/>
                  </a:lnTo>
                  <a:lnTo>
                    <a:pt x="627" y="807"/>
                  </a:lnTo>
                  <a:lnTo>
                    <a:pt x="620" y="815"/>
                  </a:lnTo>
                  <a:lnTo>
                    <a:pt x="617" y="831"/>
                  </a:lnTo>
                  <a:lnTo>
                    <a:pt x="610" y="849"/>
                  </a:lnTo>
                  <a:lnTo>
                    <a:pt x="594" y="858"/>
                  </a:lnTo>
                  <a:lnTo>
                    <a:pt x="587" y="854"/>
                  </a:lnTo>
                  <a:lnTo>
                    <a:pt x="582" y="846"/>
                  </a:lnTo>
                  <a:lnTo>
                    <a:pt x="579" y="838"/>
                  </a:lnTo>
                  <a:lnTo>
                    <a:pt x="574" y="834"/>
                  </a:lnTo>
                  <a:lnTo>
                    <a:pt x="567" y="842"/>
                  </a:lnTo>
                  <a:lnTo>
                    <a:pt x="560" y="858"/>
                  </a:lnTo>
                  <a:lnTo>
                    <a:pt x="552" y="874"/>
                  </a:lnTo>
                  <a:lnTo>
                    <a:pt x="541" y="882"/>
                  </a:lnTo>
                  <a:lnTo>
                    <a:pt x="530" y="873"/>
                  </a:lnTo>
                  <a:lnTo>
                    <a:pt x="526" y="854"/>
                  </a:lnTo>
                  <a:lnTo>
                    <a:pt x="521" y="835"/>
                  </a:lnTo>
                  <a:lnTo>
                    <a:pt x="517" y="826"/>
                  </a:lnTo>
                  <a:lnTo>
                    <a:pt x="512" y="828"/>
                  </a:lnTo>
                  <a:lnTo>
                    <a:pt x="509" y="835"/>
                  </a:lnTo>
                  <a:lnTo>
                    <a:pt x="504" y="844"/>
                  </a:lnTo>
                  <a:lnTo>
                    <a:pt x="498" y="854"/>
                  </a:lnTo>
                  <a:lnTo>
                    <a:pt x="492" y="866"/>
                  </a:lnTo>
                  <a:lnTo>
                    <a:pt x="487" y="875"/>
                  </a:lnTo>
                  <a:lnTo>
                    <a:pt x="480" y="882"/>
                  </a:lnTo>
                  <a:lnTo>
                    <a:pt x="473" y="884"/>
                  </a:lnTo>
                  <a:lnTo>
                    <a:pt x="465" y="875"/>
                  </a:lnTo>
                  <a:lnTo>
                    <a:pt x="465" y="854"/>
                  </a:lnTo>
                  <a:lnTo>
                    <a:pt x="465" y="835"/>
                  </a:lnTo>
                  <a:lnTo>
                    <a:pt x="457" y="826"/>
                  </a:lnTo>
                  <a:lnTo>
                    <a:pt x="453" y="828"/>
                  </a:lnTo>
                  <a:lnTo>
                    <a:pt x="450" y="834"/>
                  </a:lnTo>
                  <a:lnTo>
                    <a:pt x="445" y="843"/>
                  </a:lnTo>
                  <a:lnTo>
                    <a:pt x="441" y="853"/>
                  </a:lnTo>
                  <a:lnTo>
                    <a:pt x="435" y="864"/>
                  </a:lnTo>
                  <a:lnTo>
                    <a:pt x="430" y="872"/>
                  </a:lnTo>
                  <a:lnTo>
                    <a:pt x="424" y="879"/>
                  </a:lnTo>
                  <a:lnTo>
                    <a:pt x="420" y="881"/>
                  </a:lnTo>
                  <a:lnTo>
                    <a:pt x="412" y="872"/>
                  </a:lnTo>
                  <a:lnTo>
                    <a:pt x="403" y="852"/>
                  </a:lnTo>
                  <a:lnTo>
                    <a:pt x="396" y="834"/>
                  </a:lnTo>
                  <a:lnTo>
                    <a:pt x="389" y="824"/>
                  </a:lnTo>
                  <a:lnTo>
                    <a:pt x="385" y="827"/>
                  </a:lnTo>
                  <a:lnTo>
                    <a:pt x="381" y="834"/>
                  </a:lnTo>
                  <a:lnTo>
                    <a:pt x="375" y="843"/>
                  </a:lnTo>
                  <a:lnTo>
                    <a:pt x="370" y="854"/>
                  </a:lnTo>
                  <a:lnTo>
                    <a:pt x="365" y="866"/>
                  </a:lnTo>
                  <a:lnTo>
                    <a:pt x="360" y="875"/>
                  </a:lnTo>
                  <a:lnTo>
                    <a:pt x="355" y="882"/>
                  </a:lnTo>
                  <a:lnTo>
                    <a:pt x="351" y="884"/>
                  </a:lnTo>
                  <a:lnTo>
                    <a:pt x="343" y="879"/>
                  </a:lnTo>
                  <a:lnTo>
                    <a:pt x="333" y="866"/>
                  </a:lnTo>
                  <a:lnTo>
                    <a:pt x="324" y="853"/>
                  </a:lnTo>
                  <a:lnTo>
                    <a:pt x="318" y="847"/>
                  </a:lnTo>
                  <a:lnTo>
                    <a:pt x="314" y="852"/>
                  </a:lnTo>
                  <a:lnTo>
                    <a:pt x="307" y="861"/>
                  </a:lnTo>
                  <a:lnTo>
                    <a:pt x="298" y="871"/>
                  </a:lnTo>
                  <a:lnTo>
                    <a:pt x="286" y="875"/>
                  </a:lnTo>
                  <a:lnTo>
                    <a:pt x="276" y="867"/>
                  </a:lnTo>
                  <a:lnTo>
                    <a:pt x="268" y="849"/>
                  </a:lnTo>
                  <a:lnTo>
                    <a:pt x="261" y="830"/>
                  </a:lnTo>
                  <a:lnTo>
                    <a:pt x="255" y="821"/>
                  </a:lnTo>
                  <a:lnTo>
                    <a:pt x="252" y="823"/>
                  </a:lnTo>
                  <a:lnTo>
                    <a:pt x="248" y="829"/>
                  </a:lnTo>
                  <a:lnTo>
                    <a:pt x="244" y="837"/>
                  </a:lnTo>
                  <a:lnTo>
                    <a:pt x="239" y="847"/>
                  </a:lnTo>
                  <a:lnTo>
                    <a:pt x="233" y="857"/>
                  </a:lnTo>
                  <a:lnTo>
                    <a:pt x="227" y="866"/>
                  </a:lnTo>
                  <a:lnTo>
                    <a:pt x="219" y="872"/>
                  </a:lnTo>
                  <a:lnTo>
                    <a:pt x="211" y="874"/>
                  </a:lnTo>
                  <a:lnTo>
                    <a:pt x="197" y="868"/>
                  </a:lnTo>
                  <a:lnTo>
                    <a:pt x="192" y="853"/>
                  </a:lnTo>
                  <a:lnTo>
                    <a:pt x="188" y="839"/>
                  </a:lnTo>
                  <a:lnTo>
                    <a:pt x="186" y="834"/>
                  </a:lnTo>
                  <a:lnTo>
                    <a:pt x="184" y="836"/>
                  </a:lnTo>
                  <a:lnTo>
                    <a:pt x="180" y="842"/>
                  </a:lnTo>
                  <a:lnTo>
                    <a:pt x="176" y="849"/>
                  </a:lnTo>
                  <a:lnTo>
                    <a:pt x="171" y="858"/>
                  </a:lnTo>
                  <a:lnTo>
                    <a:pt x="165" y="867"/>
                  </a:lnTo>
                  <a:lnTo>
                    <a:pt x="158" y="874"/>
                  </a:lnTo>
                  <a:lnTo>
                    <a:pt x="150" y="880"/>
                  </a:lnTo>
                  <a:lnTo>
                    <a:pt x="142" y="882"/>
                  </a:lnTo>
                  <a:lnTo>
                    <a:pt x="133" y="874"/>
                  </a:lnTo>
                  <a:lnTo>
                    <a:pt x="128" y="856"/>
                  </a:lnTo>
                  <a:lnTo>
                    <a:pt x="126" y="837"/>
                  </a:lnTo>
                  <a:lnTo>
                    <a:pt x="120" y="828"/>
                  </a:lnTo>
                  <a:lnTo>
                    <a:pt x="116" y="830"/>
                  </a:lnTo>
                  <a:lnTo>
                    <a:pt x="112" y="836"/>
                  </a:lnTo>
                  <a:lnTo>
                    <a:pt x="106" y="844"/>
                  </a:lnTo>
                  <a:lnTo>
                    <a:pt x="102" y="854"/>
                  </a:lnTo>
                  <a:lnTo>
                    <a:pt x="95" y="864"/>
                  </a:lnTo>
                  <a:lnTo>
                    <a:pt x="89" y="872"/>
                  </a:lnTo>
                  <a:lnTo>
                    <a:pt x="82" y="876"/>
                  </a:lnTo>
                  <a:lnTo>
                    <a:pt x="75" y="877"/>
                  </a:lnTo>
                  <a:lnTo>
                    <a:pt x="71" y="869"/>
                  </a:lnTo>
                  <a:lnTo>
                    <a:pt x="76" y="853"/>
                  </a:lnTo>
                  <a:lnTo>
                    <a:pt x="86" y="837"/>
                  </a:lnTo>
                  <a:lnTo>
                    <a:pt x="93" y="830"/>
                  </a:lnTo>
                  <a:lnTo>
                    <a:pt x="91" y="831"/>
                  </a:lnTo>
                  <a:lnTo>
                    <a:pt x="88" y="834"/>
                  </a:lnTo>
                  <a:lnTo>
                    <a:pt x="81" y="836"/>
                  </a:lnTo>
                  <a:lnTo>
                    <a:pt x="72" y="839"/>
                  </a:lnTo>
                  <a:lnTo>
                    <a:pt x="63" y="842"/>
                  </a:lnTo>
                  <a:lnTo>
                    <a:pt x="52" y="843"/>
                  </a:lnTo>
                  <a:lnTo>
                    <a:pt x="44" y="844"/>
                  </a:lnTo>
                  <a:lnTo>
                    <a:pt x="37" y="842"/>
                  </a:lnTo>
                  <a:lnTo>
                    <a:pt x="28" y="834"/>
                  </a:lnTo>
                  <a:lnTo>
                    <a:pt x="23" y="824"/>
                  </a:lnTo>
                  <a:lnTo>
                    <a:pt x="27" y="816"/>
                  </a:lnTo>
                  <a:lnTo>
                    <a:pt x="37" y="812"/>
                  </a:lnTo>
                  <a:lnTo>
                    <a:pt x="45" y="811"/>
                  </a:lnTo>
                  <a:lnTo>
                    <a:pt x="53" y="808"/>
                  </a:lnTo>
                  <a:lnTo>
                    <a:pt x="63" y="807"/>
                  </a:lnTo>
                  <a:lnTo>
                    <a:pt x="71" y="806"/>
                  </a:lnTo>
                  <a:lnTo>
                    <a:pt x="78" y="804"/>
                  </a:lnTo>
                  <a:lnTo>
                    <a:pt x="83" y="803"/>
                  </a:lnTo>
                  <a:lnTo>
                    <a:pt x="87" y="801"/>
                  </a:lnTo>
                  <a:lnTo>
                    <a:pt x="88" y="800"/>
                  </a:lnTo>
                  <a:lnTo>
                    <a:pt x="86" y="799"/>
                  </a:lnTo>
                  <a:lnTo>
                    <a:pt x="79" y="797"/>
                  </a:lnTo>
                  <a:lnTo>
                    <a:pt x="69" y="794"/>
                  </a:lnTo>
                  <a:lnTo>
                    <a:pt x="59" y="791"/>
                  </a:lnTo>
                  <a:lnTo>
                    <a:pt x="50" y="788"/>
                  </a:lnTo>
                  <a:lnTo>
                    <a:pt x="41" y="784"/>
                  </a:lnTo>
                  <a:lnTo>
                    <a:pt x="35" y="781"/>
                  </a:lnTo>
                  <a:lnTo>
                    <a:pt x="34" y="777"/>
                  </a:lnTo>
                  <a:lnTo>
                    <a:pt x="40" y="773"/>
                  </a:lnTo>
                  <a:lnTo>
                    <a:pt x="50" y="771"/>
                  </a:lnTo>
                  <a:lnTo>
                    <a:pt x="60" y="770"/>
                  </a:lnTo>
                  <a:lnTo>
                    <a:pt x="66" y="768"/>
                  </a:lnTo>
                  <a:lnTo>
                    <a:pt x="65" y="767"/>
                  </a:lnTo>
                  <a:lnTo>
                    <a:pt x="60" y="764"/>
                  </a:lnTo>
                  <a:lnTo>
                    <a:pt x="55" y="763"/>
                  </a:lnTo>
                  <a:lnTo>
                    <a:pt x="46" y="761"/>
                  </a:lnTo>
                  <a:lnTo>
                    <a:pt x="40" y="759"/>
                  </a:lnTo>
                  <a:lnTo>
                    <a:pt x="34" y="755"/>
                  </a:lnTo>
                  <a:lnTo>
                    <a:pt x="30" y="752"/>
                  </a:lnTo>
                  <a:lnTo>
                    <a:pt x="29" y="747"/>
                  </a:lnTo>
                  <a:lnTo>
                    <a:pt x="33" y="743"/>
                  </a:lnTo>
                  <a:lnTo>
                    <a:pt x="42" y="739"/>
                  </a:lnTo>
                  <a:lnTo>
                    <a:pt x="53" y="737"/>
                  </a:lnTo>
                  <a:lnTo>
                    <a:pt x="67" y="734"/>
                  </a:lnTo>
                  <a:lnTo>
                    <a:pt x="80" y="733"/>
                  </a:lnTo>
                  <a:lnTo>
                    <a:pt x="91" y="732"/>
                  </a:lnTo>
                  <a:lnTo>
                    <a:pt x="99" y="731"/>
                  </a:lnTo>
                  <a:lnTo>
                    <a:pt x="103" y="730"/>
                  </a:lnTo>
                  <a:lnTo>
                    <a:pt x="99" y="728"/>
                  </a:lnTo>
                  <a:lnTo>
                    <a:pt x="91" y="726"/>
                  </a:lnTo>
                  <a:lnTo>
                    <a:pt x="80" y="724"/>
                  </a:lnTo>
                  <a:lnTo>
                    <a:pt x="66" y="721"/>
                  </a:lnTo>
                  <a:lnTo>
                    <a:pt x="52" y="718"/>
                  </a:lnTo>
                  <a:lnTo>
                    <a:pt x="41" y="715"/>
                  </a:lnTo>
                  <a:lnTo>
                    <a:pt x="33" y="710"/>
                  </a:lnTo>
                  <a:lnTo>
                    <a:pt x="30" y="706"/>
                  </a:lnTo>
                  <a:lnTo>
                    <a:pt x="33" y="701"/>
                  </a:lnTo>
                  <a:lnTo>
                    <a:pt x="40" y="696"/>
                  </a:lnTo>
                  <a:lnTo>
                    <a:pt x="50" y="693"/>
                  </a:lnTo>
                  <a:lnTo>
                    <a:pt x="60" y="690"/>
                  </a:lnTo>
                  <a:lnTo>
                    <a:pt x="71" y="687"/>
                  </a:lnTo>
                  <a:lnTo>
                    <a:pt x="80" y="686"/>
                  </a:lnTo>
                  <a:lnTo>
                    <a:pt x="87" y="685"/>
                  </a:lnTo>
                  <a:lnTo>
                    <a:pt x="89" y="684"/>
                  </a:lnTo>
                  <a:lnTo>
                    <a:pt x="86" y="683"/>
                  </a:lnTo>
                  <a:lnTo>
                    <a:pt x="78" y="680"/>
                  </a:lnTo>
                  <a:lnTo>
                    <a:pt x="67" y="679"/>
                  </a:lnTo>
                  <a:lnTo>
                    <a:pt x="55" y="677"/>
                  </a:lnTo>
                  <a:lnTo>
                    <a:pt x="42" y="673"/>
                  </a:lnTo>
                  <a:lnTo>
                    <a:pt x="30" y="670"/>
                  </a:lnTo>
                  <a:lnTo>
                    <a:pt x="22" y="665"/>
                  </a:lnTo>
                  <a:lnTo>
                    <a:pt x="20" y="660"/>
                  </a:lnTo>
                  <a:lnTo>
                    <a:pt x="25" y="654"/>
                  </a:lnTo>
                  <a:lnTo>
                    <a:pt x="35" y="649"/>
                  </a:lnTo>
                  <a:lnTo>
                    <a:pt x="51" y="647"/>
                  </a:lnTo>
                  <a:lnTo>
                    <a:pt x="68" y="645"/>
                  </a:lnTo>
                  <a:lnTo>
                    <a:pt x="86" y="642"/>
                  </a:lnTo>
                  <a:lnTo>
                    <a:pt x="102" y="641"/>
                  </a:lnTo>
                  <a:lnTo>
                    <a:pt x="112" y="639"/>
                  </a:lnTo>
                  <a:lnTo>
                    <a:pt x="117" y="636"/>
                  </a:lnTo>
                  <a:lnTo>
                    <a:pt x="113" y="634"/>
                  </a:lnTo>
                  <a:lnTo>
                    <a:pt x="103" y="632"/>
                  </a:lnTo>
                  <a:lnTo>
                    <a:pt x="89" y="630"/>
                  </a:lnTo>
                  <a:lnTo>
                    <a:pt x="73" y="626"/>
                  </a:lnTo>
                  <a:lnTo>
                    <a:pt x="56" y="622"/>
                  </a:lnTo>
                  <a:lnTo>
                    <a:pt x="41" y="616"/>
                  </a:lnTo>
                  <a:lnTo>
                    <a:pt x="30" y="608"/>
                  </a:lnTo>
                  <a:lnTo>
                    <a:pt x="26" y="596"/>
                  </a:lnTo>
                  <a:lnTo>
                    <a:pt x="28" y="590"/>
                  </a:lnTo>
                  <a:lnTo>
                    <a:pt x="34" y="586"/>
                  </a:lnTo>
                  <a:lnTo>
                    <a:pt x="43" y="582"/>
                  </a:lnTo>
                  <a:lnTo>
                    <a:pt x="53" y="580"/>
                  </a:lnTo>
                  <a:lnTo>
                    <a:pt x="64" y="578"/>
                  </a:lnTo>
                  <a:lnTo>
                    <a:pt x="73" y="577"/>
                  </a:lnTo>
                  <a:lnTo>
                    <a:pt x="80" y="575"/>
                  </a:lnTo>
                  <a:lnTo>
                    <a:pt x="82" y="574"/>
                  </a:lnTo>
                  <a:lnTo>
                    <a:pt x="80" y="573"/>
                  </a:lnTo>
                  <a:lnTo>
                    <a:pt x="75" y="572"/>
                  </a:lnTo>
                  <a:lnTo>
                    <a:pt x="68" y="570"/>
                  </a:lnTo>
                  <a:lnTo>
                    <a:pt x="60" y="567"/>
                  </a:lnTo>
                  <a:lnTo>
                    <a:pt x="51" y="564"/>
                  </a:lnTo>
                  <a:lnTo>
                    <a:pt x="44" y="560"/>
                  </a:lnTo>
                  <a:lnTo>
                    <a:pt x="38" y="555"/>
                  </a:lnTo>
                  <a:lnTo>
                    <a:pt x="35" y="548"/>
                  </a:lnTo>
                  <a:lnTo>
                    <a:pt x="37" y="543"/>
                  </a:lnTo>
                  <a:lnTo>
                    <a:pt x="44" y="540"/>
                  </a:lnTo>
                  <a:lnTo>
                    <a:pt x="55" y="537"/>
                  </a:lnTo>
                  <a:lnTo>
                    <a:pt x="66" y="535"/>
                  </a:lnTo>
                  <a:lnTo>
                    <a:pt x="78" y="534"/>
                  </a:lnTo>
                  <a:lnTo>
                    <a:pt x="88" y="532"/>
                  </a:lnTo>
                  <a:lnTo>
                    <a:pt x="96" y="529"/>
                  </a:lnTo>
                  <a:lnTo>
                    <a:pt x="98" y="527"/>
                  </a:lnTo>
                  <a:lnTo>
                    <a:pt x="95" y="525"/>
                  </a:lnTo>
                  <a:lnTo>
                    <a:pt x="87" y="522"/>
                  </a:lnTo>
                  <a:lnTo>
                    <a:pt x="75" y="520"/>
                  </a:lnTo>
                  <a:lnTo>
                    <a:pt x="61" y="518"/>
                  </a:lnTo>
                  <a:lnTo>
                    <a:pt x="48" y="514"/>
                  </a:lnTo>
                  <a:lnTo>
                    <a:pt x="36" y="510"/>
                  </a:lnTo>
                  <a:lnTo>
                    <a:pt x="27" y="503"/>
                  </a:lnTo>
                  <a:lnTo>
                    <a:pt x="23" y="495"/>
                  </a:lnTo>
                  <a:lnTo>
                    <a:pt x="25" y="490"/>
                  </a:lnTo>
                  <a:lnTo>
                    <a:pt x="30" y="487"/>
                  </a:lnTo>
                  <a:lnTo>
                    <a:pt x="38" y="483"/>
                  </a:lnTo>
                  <a:lnTo>
                    <a:pt x="48" y="482"/>
                  </a:lnTo>
                  <a:lnTo>
                    <a:pt x="57" y="480"/>
                  </a:lnTo>
                  <a:lnTo>
                    <a:pt x="65" y="479"/>
                  </a:lnTo>
                  <a:lnTo>
                    <a:pt x="71" y="477"/>
                  </a:lnTo>
                  <a:lnTo>
                    <a:pt x="73" y="476"/>
                  </a:lnTo>
                  <a:lnTo>
                    <a:pt x="71" y="475"/>
                  </a:lnTo>
                  <a:lnTo>
                    <a:pt x="63" y="473"/>
                  </a:lnTo>
                  <a:lnTo>
                    <a:pt x="52" y="470"/>
                  </a:lnTo>
                  <a:lnTo>
                    <a:pt x="41" y="467"/>
                  </a:lnTo>
                  <a:lnTo>
                    <a:pt x="29" y="464"/>
                  </a:lnTo>
                  <a:lnTo>
                    <a:pt x="19" y="460"/>
                  </a:lnTo>
                  <a:lnTo>
                    <a:pt x="11" y="455"/>
                  </a:lnTo>
                  <a:lnTo>
                    <a:pt x="8" y="451"/>
                  </a:lnTo>
                  <a:lnTo>
                    <a:pt x="12" y="446"/>
                  </a:lnTo>
                  <a:lnTo>
                    <a:pt x="21" y="442"/>
                  </a:lnTo>
                  <a:lnTo>
                    <a:pt x="35" y="438"/>
                  </a:lnTo>
                  <a:lnTo>
                    <a:pt x="51" y="436"/>
                  </a:lnTo>
                  <a:lnTo>
                    <a:pt x="66" y="434"/>
                  </a:lnTo>
                  <a:lnTo>
                    <a:pt x="80" y="431"/>
                  </a:lnTo>
                  <a:lnTo>
                    <a:pt x="89" y="429"/>
                  </a:lnTo>
                  <a:lnTo>
                    <a:pt x="93" y="428"/>
                  </a:lnTo>
                  <a:lnTo>
                    <a:pt x="89" y="426"/>
                  </a:lnTo>
                  <a:lnTo>
                    <a:pt x="81" y="423"/>
                  </a:lnTo>
                  <a:lnTo>
                    <a:pt x="68" y="421"/>
                  </a:lnTo>
                  <a:lnTo>
                    <a:pt x="55" y="417"/>
                  </a:lnTo>
                  <a:lnTo>
                    <a:pt x="40" y="414"/>
                  </a:lnTo>
                  <a:lnTo>
                    <a:pt x="27" y="408"/>
                  </a:lnTo>
                  <a:lnTo>
                    <a:pt x="16" y="401"/>
                  </a:lnTo>
                  <a:lnTo>
                    <a:pt x="12" y="393"/>
                  </a:lnTo>
                  <a:lnTo>
                    <a:pt x="13" y="389"/>
                  </a:lnTo>
                  <a:lnTo>
                    <a:pt x="20" y="385"/>
                  </a:lnTo>
                  <a:lnTo>
                    <a:pt x="29" y="383"/>
                  </a:lnTo>
                  <a:lnTo>
                    <a:pt x="41" y="382"/>
                  </a:lnTo>
                  <a:lnTo>
                    <a:pt x="52" y="382"/>
                  </a:lnTo>
                  <a:lnTo>
                    <a:pt x="63" y="382"/>
                  </a:lnTo>
                  <a:lnTo>
                    <a:pt x="71" y="381"/>
                  </a:lnTo>
                  <a:lnTo>
                    <a:pt x="73" y="379"/>
                  </a:lnTo>
                  <a:lnTo>
                    <a:pt x="71" y="378"/>
                  </a:lnTo>
                  <a:lnTo>
                    <a:pt x="64" y="376"/>
                  </a:lnTo>
                  <a:lnTo>
                    <a:pt x="55" y="375"/>
                  </a:lnTo>
                  <a:lnTo>
                    <a:pt x="43" y="372"/>
                  </a:lnTo>
                  <a:lnTo>
                    <a:pt x="31" y="369"/>
                  </a:lnTo>
                  <a:lnTo>
                    <a:pt x="22" y="366"/>
                  </a:lnTo>
                  <a:lnTo>
                    <a:pt x="15" y="361"/>
                  </a:lnTo>
                  <a:lnTo>
                    <a:pt x="13" y="355"/>
                  </a:lnTo>
                  <a:lnTo>
                    <a:pt x="18" y="349"/>
                  </a:lnTo>
                  <a:lnTo>
                    <a:pt x="30" y="344"/>
                  </a:lnTo>
                  <a:lnTo>
                    <a:pt x="49" y="340"/>
                  </a:lnTo>
                  <a:lnTo>
                    <a:pt x="71" y="337"/>
                  </a:lnTo>
                  <a:lnTo>
                    <a:pt x="91" y="334"/>
                  </a:lnTo>
                  <a:lnTo>
                    <a:pt x="110" y="333"/>
                  </a:lnTo>
                  <a:lnTo>
                    <a:pt x="122" y="331"/>
                  </a:lnTo>
                  <a:lnTo>
                    <a:pt x="127" y="330"/>
                  </a:lnTo>
                  <a:lnTo>
                    <a:pt x="122" y="329"/>
                  </a:lnTo>
                  <a:lnTo>
                    <a:pt x="112" y="326"/>
                  </a:lnTo>
                  <a:lnTo>
                    <a:pt x="96" y="324"/>
                  </a:lnTo>
                  <a:lnTo>
                    <a:pt x="78" y="322"/>
                  </a:lnTo>
                  <a:lnTo>
                    <a:pt x="59" y="318"/>
                  </a:lnTo>
                  <a:lnTo>
                    <a:pt x="43" y="314"/>
                  </a:lnTo>
                  <a:lnTo>
                    <a:pt x="31" y="308"/>
                  </a:lnTo>
                  <a:lnTo>
                    <a:pt x="27" y="301"/>
                  </a:lnTo>
                  <a:lnTo>
                    <a:pt x="29" y="296"/>
                  </a:lnTo>
                  <a:lnTo>
                    <a:pt x="34" y="293"/>
                  </a:lnTo>
                  <a:lnTo>
                    <a:pt x="42" y="291"/>
                  </a:lnTo>
                  <a:lnTo>
                    <a:pt x="51" y="288"/>
                  </a:lnTo>
                  <a:lnTo>
                    <a:pt x="59" y="287"/>
                  </a:lnTo>
                  <a:lnTo>
                    <a:pt x="67" y="286"/>
                  </a:lnTo>
                  <a:lnTo>
                    <a:pt x="73" y="285"/>
                  </a:lnTo>
                  <a:lnTo>
                    <a:pt x="75" y="284"/>
                  </a:lnTo>
                  <a:lnTo>
                    <a:pt x="73" y="281"/>
                  </a:lnTo>
                  <a:lnTo>
                    <a:pt x="66" y="279"/>
                  </a:lnTo>
                  <a:lnTo>
                    <a:pt x="56" y="278"/>
                  </a:lnTo>
                  <a:lnTo>
                    <a:pt x="44" y="277"/>
                  </a:lnTo>
                  <a:lnTo>
                    <a:pt x="33" y="274"/>
                  </a:lnTo>
                  <a:lnTo>
                    <a:pt x="21" y="272"/>
                  </a:lnTo>
                  <a:lnTo>
                    <a:pt x="13" y="268"/>
                  </a:lnTo>
                  <a:lnTo>
                    <a:pt x="8" y="261"/>
                  </a:lnTo>
                  <a:lnTo>
                    <a:pt x="12" y="257"/>
                  </a:lnTo>
                  <a:lnTo>
                    <a:pt x="22" y="256"/>
                  </a:lnTo>
                  <a:lnTo>
                    <a:pt x="38" y="254"/>
                  </a:lnTo>
                  <a:lnTo>
                    <a:pt x="56" y="253"/>
                  </a:lnTo>
                  <a:lnTo>
                    <a:pt x="74" y="253"/>
                  </a:lnTo>
                  <a:lnTo>
                    <a:pt x="90" y="250"/>
                  </a:lnTo>
                  <a:lnTo>
                    <a:pt x="102" y="249"/>
                  </a:lnTo>
                  <a:lnTo>
                    <a:pt x="106" y="246"/>
                  </a:lnTo>
                  <a:lnTo>
                    <a:pt x="102" y="240"/>
                  </a:lnTo>
                  <a:lnTo>
                    <a:pt x="90" y="236"/>
                  </a:lnTo>
                  <a:lnTo>
                    <a:pt x="74" y="233"/>
                  </a:lnTo>
                  <a:lnTo>
                    <a:pt x="56" y="231"/>
                  </a:lnTo>
                  <a:lnTo>
                    <a:pt x="37" y="228"/>
                  </a:lnTo>
                  <a:lnTo>
                    <a:pt x="21" y="224"/>
                  </a:lnTo>
                  <a:lnTo>
                    <a:pt x="10" y="218"/>
                  </a:lnTo>
                  <a:lnTo>
                    <a:pt x="5" y="209"/>
                  </a:lnTo>
                  <a:lnTo>
                    <a:pt x="7" y="204"/>
                  </a:lnTo>
                  <a:lnTo>
                    <a:pt x="14" y="202"/>
                  </a:lnTo>
                  <a:lnTo>
                    <a:pt x="23" y="200"/>
                  </a:lnTo>
                  <a:lnTo>
                    <a:pt x="35" y="200"/>
                  </a:lnTo>
                  <a:lnTo>
                    <a:pt x="46" y="198"/>
                  </a:lnTo>
                  <a:lnTo>
                    <a:pt x="56" y="198"/>
                  </a:lnTo>
                  <a:lnTo>
                    <a:pt x="63" y="196"/>
                  </a:lnTo>
                  <a:lnTo>
                    <a:pt x="66" y="194"/>
                  </a:lnTo>
                  <a:lnTo>
                    <a:pt x="64" y="190"/>
                  </a:lnTo>
                  <a:lnTo>
                    <a:pt x="57" y="188"/>
                  </a:lnTo>
                  <a:lnTo>
                    <a:pt x="45" y="186"/>
                  </a:lnTo>
                  <a:lnTo>
                    <a:pt x="34" y="182"/>
                  </a:lnTo>
                  <a:lnTo>
                    <a:pt x="21" y="179"/>
                  </a:lnTo>
                  <a:lnTo>
                    <a:pt x="11" y="174"/>
                  </a:lnTo>
                  <a:lnTo>
                    <a:pt x="3" y="168"/>
                  </a:lnTo>
                  <a:lnTo>
                    <a:pt x="0" y="160"/>
                  </a:lnTo>
                  <a:lnTo>
                    <a:pt x="4" y="153"/>
                  </a:lnTo>
                  <a:lnTo>
                    <a:pt x="14" y="148"/>
                  </a:lnTo>
                  <a:lnTo>
                    <a:pt x="29" y="144"/>
                  </a:lnTo>
                  <a:lnTo>
                    <a:pt x="46" y="142"/>
                  </a:lnTo>
                  <a:lnTo>
                    <a:pt x="63" y="140"/>
                  </a:lnTo>
                  <a:lnTo>
                    <a:pt x="78" y="138"/>
                  </a:lnTo>
                  <a:lnTo>
                    <a:pt x="88" y="137"/>
                  </a:lnTo>
                  <a:lnTo>
                    <a:pt x="91" y="136"/>
                  </a:lnTo>
                  <a:lnTo>
                    <a:pt x="89" y="135"/>
                  </a:lnTo>
                  <a:lnTo>
                    <a:pt x="82" y="133"/>
                  </a:lnTo>
                  <a:lnTo>
                    <a:pt x="73" y="132"/>
                  </a:lnTo>
                  <a:lnTo>
                    <a:pt x="61" y="128"/>
                  </a:lnTo>
                  <a:lnTo>
                    <a:pt x="50" y="125"/>
                  </a:lnTo>
                  <a:lnTo>
                    <a:pt x="38" y="120"/>
                  </a:lnTo>
                  <a:lnTo>
                    <a:pt x="30" y="112"/>
                  </a:lnTo>
                  <a:lnTo>
                    <a:pt x="26" y="103"/>
                  </a:lnTo>
                  <a:lnTo>
                    <a:pt x="27" y="97"/>
                  </a:lnTo>
                  <a:lnTo>
                    <a:pt x="33" y="93"/>
                  </a:lnTo>
                  <a:lnTo>
                    <a:pt x="41" y="91"/>
                  </a:lnTo>
                  <a:lnTo>
                    <a:pt x="50" y="89"/>
                  </a:lnTo>
                  <a:lnTo>
                    <a:pt x="60" y="88"/>
                  </a:lnTo>
                  <a:lnTo>
                    <a:pt x="69" y="87"/>
                  </a:lnTo>
                  <a:lnTo>
                    <a:pt x="75" y="84"/>
                  </a:lnTo>
                  <a:lnTo>
                    <a:pt x="79" y="82"/>
                  </a:lnTo>
                  <a:lnTo>
                    <a:pt x="75" y="78"/>
                  </a:lnTo>
                  <a:lnTo>
                    <a:pt x="65" y="74"/>
                  </a:lnTo>
                  <a:lnTo>
                    <a:pt x="51" y="69"/>
                  </a:lnTo>
                  <a:lnTo>
                    <a:pt x="35" y="62"/>
                  </a:lnTo>
                  <a:lnTo>
                    <a:pt x="20" y="55"/>
                  </a:lnTo>
                  <a:lnTo>
                    <a:pt x="7" y="46"/>
                  </a:lnTo>
                  <a:lnTo>
                    <a:pt x="1" y="36"/>
                  </a:lnTo>
                  <a:lnTo>
                    <a:pt x="3" y="23"/>
                  </a:lnTo>
                  <a:lnTo>
                    <a:pt x="8" y="20"/>
                  </a:lnTo>
                  <a:lnTo>
                    <a:pt x="16" y="22"/>
                  </a:lnTo>
                  <a:lnTo>
                    <a:pt x="28" y="27"/>
                  </a:lnTo>
                  <a:lnTo>
                    <a:pt x="40" y="34"/>
                  </a:lnTo>
                  <a:lnTo>
                    <a:pt x="52" y="40"/>
                  </a:lnTo>
                  <a:lnTo>
                    <a:pt x="63" y="47"/>
                  </a:lnTo>
                  <a:lnTo>
                    <a:pt x="71" y="53"/>
                  </a:lnTo>
                  <a:lnTo>
                    <a:pt x="75" y="54"/>
                  </a:lnTo>
                  <a:lnTo>
                    <a:pt x="74" y="49"/>
                  </a:lnTo>
                  <a:lnTo>
                    <a:pt x="68" y="35"/>
                  </a:lnTo>
                  <a:lnTo>
                    <a:pt x="64" y="22"/>
                  </a:lnTo>
                  <a:lnTo>
                    <a:pt x="68" y="15"/>
                  </a:lnTo>
                  <a:lnTo>
                    <a:pt x="83" y="17"/>
                  </a:lnTo>
                  <a:lnTo>
                    <a:pt x="90" y="27"/>
                  </a:lnTo>
                  <a:lnTo>
                    <a:pt x="94" y="38"/>
                  </a:lnTo>
                  <a:lnTo>
                    <a:pt x="97" y="44"/>
                  </a:lnTo>
                  <a:lnTo>
                    <a:pt x="103" y="40"/>
                  </a:lnTo>
                  <a:lnTo>
                    <a:pt x="110" y="30"/>
                  </a:lnTo>
                  <a:lnTo>
                    <a:pt x="118" y="21"/>
                  </a:lnTo>
                  <a:lnTo>
                    <a:pt x="128" y="16"/>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7077" name="Freeform 37"/>
            <p:cNvSpPr>
              <a:spLocks/>
            </p:cNvSpPr>
            <p:nvPr/>
          </p:nvSpPr>
          <p:spPr bwMode="auto">
            <a:xfrm>
              <a:off x="3895" y="1433"/>
              <a:ext cx="355" cy="321"/>
            </a:xfrm>
            <a:custGeom>
              <a:avLst/>
              <a:gdLst/>
              <a:ahLst/>
              <a:cxnLst>
                <a:cxn ang="0">
                  <a:pos x="377" y="502"/>
                </a:cxn>
                <a:cxn ang="0">
                  <a:pos x="433" y="477"/>
                </a:cxn>
                <a:cxn ang="0">
                  <a:pos x="474" y="429"/>
                </a:cxn>
                <a:cxn ang="0">
                  <a:pos x="496" y="355"/>
                </a:cxn>
                <a:cxn ang="0">
                  <a:pos x="497" y="271"/>
                </a:cxn>
                <a:cxn ang="0">
                  <a:pos x="480" y="205"/>
                </a:cxn>
                <a:cxn ang="0">
                  <a:pos x="445" y="160"/>
                </a:cxn>
                <a:cxn ang="0">
                  <a:pos x="395" y="137"/>
                </a:cxn>
                <a:cxn ang="0">
                  <a:pos x="331" y="138"/>
                </a:cxn>
                <a:cxn ang="0">
                  <a:pos x="273" y="168"/>
                </a:cxn>
                <a:cxn ang="0">
                  <a:pos x="234" y="223"/>
                </a:cxn>
                <a:cxn ang="0">
                  <a:pos x="213" y="294"/>
                </a:cxn>
                <a:cxn ang="0">
                  <a:pos x="213" y="373"/>
                </a:cxn>
                <a:cxn ang="0">
                  <a:pos x="234" y="438"/>
                </a:cxn>
                <a:cxn ang="0">
                  <a:pos x="270" y="482"/>
                </a:cxn>
                <a:cxn ang="0">
                  <a:pos x="317" y="504"/>
                </a:cxn>
                <a:cxn ang="0">
                  <a:pos x="334" y="641"/>
                </a:cxn>
                <a:cxn ang="0">
                  <a:pos x="254" y="634"/>
                </a:cxn>
                <a:cxn ang="0">
                  <a:pos x="185" y="613"/>
                </a:cxn>
                <a:cxn ang="0">
                  <a:pos x="127" y="583"/>
                </a:cxn>
                <a:cxn ang="0">
                  <a:pos x="81" y="544"/>
                </a:cxn>
                <a:cxn ang="0">
                  <a:pos x="45" y="499"/>
                </a:cxn>
                <a:cxn ang="0">
                  <a:pos x="20" y="449"/>
                </a:cxn>
                <a:cxn ang="0">
                  <a:pos x="5" y="397"/>
                </a:cxn>
                <a:cxn ang="0">
                  <a:pos x="0" y="346"/>
                </a:cxn>
                <a:cxn ang="0">
                  <a:pos x="6" y="282"/>
                </a:cxn>
                <a:cxn ang="0">
                  <a:pos x="23" y="221"/>
                </a:cxn>
                <a:cxn ang="0">
                  <a:pos x="52" y="162"/>
                </a:cxn>
                <a:cxn ang="0">
                  <a:pos x="92" y="110"/>
                </a:cxn>
                <a:cxn ang="0">
                  <a:pos x="145" y="65"/>
                </a:cxn>
                <a:cxn ang="0">
                  <a:pos x="210" y="30"/>
                </a:cxn>
                <a:cxn ang="0">
                  <a:pos x="287" y="8"/>
                </a:cxn>
                <a:cxn ang="0">
                  <a:pos x="376" y="0"/>
                </a:cxn>
                <a:cxn ang="0">
                  <a:pos x="450" y="5"/>
                </a:cxn>
                <a:cxn ang="0">
                  <a:pos x="515" y="20"/>
                </a:cxn>
                <a:cxn ang="0">
                  <a:pos x="572" y="46"/>
                </a:cxn>
                <a:cxn ang="0">
                  <a:pos x="620" y="80"/>
                </a:cxn>
                <a:cxn ang="0">
                  <a:pos x="658" y="124"/>
                </a:cxn>
                <a:cxn ang="0">
                  <a:pos x="687" y="176"/>
                </a:cxn>
                <a:cxn ang="0">
                  <a:pos x="704" y="236"/>
                </a:cxn>
                <a:cxn ang="0">
                  <a:pos x="710" y="304"/>
                </a:cxn>
                <a:cxn ang="0">
                  <a:pos x="705" y="356"/>
                </a:cxn>
                <a:cxn ang="0">
                  <a:pos x="692" y="411"/>
                </a:cxn>
                <a:cxn ang="0">
                  <a:pos x="667" y="468"/>
                </a:cxn>
                <a:cxn ang="0">
                  <a:pos x="630" y="521"/>
                </a:cxn>
                <a:cxn ang="0">
                  <a:pos x="580" y="568"/>
                </a:cxn>
                <a:cxn ang="0">
                  <a:pos x="514" y="606"/>
                </a:cxn>
                <a:cxn ang="0">
                  <a:pos x="433" y="631"/>
                </a:cxn>
                <a:cxn ang="0">
                  <a:pos x="334" y="641"/>
                </a:cxn>
              </a:cxnLst>
              <a:rect l="0" t="0" r="r" b="b"/>
              <a:pathLst>
                <a:path w="710" h="641">
                  <a:moveTo>
                    <a:pt x="344" y="506"/>
                  </a:moveTo>
                  <a:lnTo>
                    <a:pt x="377" y="502"/>
                  </a:lnTo>
                  <a:lnTo>
                    <a:pt x="407" y="493"/>
                  </a:lnTo>
                  <a:lnTo>
                    <a:pt x="433" y="477"/>
                  </a:lnTo>
                  <a:lnTo>
                    <a:pt x="456" y="456"/>
                  </a:lnTo>
                  <a:lnTo>
                    <a:pt x="474" y="429"/>
                  </a:lnTo>
                  <a:lnTo>
                    <a:pt x="488" y="394"/>
                  </a:lnTo>
                  <a:lnTo>
                    <a:pt x="496" y="355"/>
                  </a:lnTo>
                  <a:lnTo>
                    <a:pt x="499" y="310"/>
                  </a:lnTo>
                  <a:lnTo>
                    <a:pt x="497" y="271"/>
                  </a:lnTo>
                  <a:lnTo>
                    <a:pt x="490" y="236"/>
                  </a:lnTo>
                  <a:lnTo>
                    <a:pt x="480" y="205"/>
                  </a:lnTo>
                  <a:lnTo>
                    <a:pt x="463" y="180"/>
                  </a:lnTo>
                  <a:lnTo>
                    <a:pt x="445" y="160"/>
                  </a:lnTo>
                  <a:lnTo>
                    <a:pt x="422" y="145"/>
                  </a:lnTo>
                  <a:lnTo>
                    <a:pt x="395" y="137"/>
                  </a:lnTo>
                  <a:lnTo>
                    <a:pt x="365" y="133"/>
                  </a:lnTo>
                  <a:lnTo>
                    <a:pt x="331" y="138"/>
                  </a:lnTo>
                  <a:lnTo>
                    <a:pt x="300" y="150"/>
                  </a:lnTo>
                  <a:lnTo>
                    <a:pt x="273" y="168"/>
                  </a:lnTo>
                  <a:lnTo>
                    <a:pt x="251" y="193"/>
                  </a:lnTo>
                  <a:lnTo>
                    <a:pt x="234" y="223"/>
                  </a:lnTo>
                  <a:lnTo>
                    <a:pt x="221" y="257"/>
                  </a:lnTo>
                  <a:lnTo>
                    <a:pt x="213" y="294"/>
                  </a:lnTo>
                  <a:lnTo>
                    <a:pt x="211" y="333"/>
                  </a:lnTo>
                  <a:lnTo>
                    <a:pt x="213" y="373"/>
                  </a:lnTo>
                  <a:lnTo>
                    <a:pt x="221" y="408"/>
                  </a:lnTo>
                  <a:lnTo>
                    <a:pt x="234" y="438"/>
                  </a:lnTo>
                  <a:lnTo>
                    <a:pt x="250" y="462"/>
                  </a:lnTo>
                  <a:lnTo>
                    <a:pt x="270" y="482"/>
                  </a:lnTo>
                  <a:lnTo>
                    <a:pt x="293" y="494"/>
                  </a:lnTo>
                  <a:lnTo>
                    <a:pt x="317" y="504"/>
                  </a:lnTo>
                  <a:lnTo>
                    <a:pt x="344" y="506"/>
                  </a:lnTo>
                  <a:lnTo>
                    <a:pt x="334" y="641"/>
                  </a:lnTo>
                  <a:lnTo>
                    <a:pt x="293" y="638"/>
                  </a:lnTo>
                  <a:lnTo>
                    <a:pt x="254" y="634"/>
                  </a:lnTo>
                  <a:lnTo>
                    <a:pt x="218" y="625"/>
                  </a:lnTo>
                  <a:lnTo>
                    <a:pt x="185" y="613"/>
                  </a:lnTo>
                  <a:lnTo>
                    <a:pt x="155" y="599"/>
                  </a:lnTo>
                  <a:lnTo>
                    <a:pt x="127" y="583"/>
                  </a:lnTo>
                  <a:lnTo>
                    <a:pt x="103" y="565"/>
                  </a:lnTo>
                  <a:lnTo>
                    <a:pt x="81" y="544"/>
                  </a:lnTo>
                  <a:lnTo>
                    <a:pt x="61" y="522"/>
                  </a:lnTo>
                  <a:lnTo>
                    <a:pt x="45" y="499"/>
                  </a:lnTo>
                  <a:lnTo>
                    <a:pt x="31" y="475"/>
                  </a:lnTo>
                  <a:lnTo>
                    <a:pt x="20" y="449"/>
                  </a:lnTo>
                  <a:lnTo>
                    <a:pt x="12" y="424"/>
                  </a:lnTo>
                  <a:lnTo>
                    <a:pt x="5" y="397"/>
                  </a:lnTo>
                  <a:lnTo>
                    <a:pt x="1" y="371"/>
                  </a:lnTo>
                  <a:lnTo>
                    <a:pt x="0" y="346"/>
                  </a:lnTo>
                  <a:lnTo>
                    <a:pt x="1" y="314"/>
                  </a:lnTo>
                  <a:lnTo>
                    <a:pt x="6" y="282"/>
                  </a:lnTo>
                  <a:lnTo>
                    <a:pt x="13" y="251"/>
                  </a:lnTo>
                  <a:lnTo>
                    <a:pt x="23" y="221"/>
                  </a:lnTo>
                  <a:lnTo>
                    <a:pt x="36" y="191"/>
                  </a:lnTo>
                  <a:lnTo>
                    <a:pt x="52" y="162"/>
                  </a:lnTo>
                  <a:lnTo>
                    <a:pt x="70" y="136"/>
                  </a:lnTo>
                  <a:lnTo>
                    <a:pt x="92" y="110"/>
                  </a:lnTo>
                  <a:lnTo>
                    <a:pt x="118" y="86"/>
                  </a:lnTo>
                  <a:lnTo>
                    <a:pt x="145" y="65"/>
                  </a:lnTo>
                  <a:lnTo>
                    <a:pt x="175" y="46"/>
                  </a:lnTo>
                  <a:lnTo>
                    <a:pt x="210" y="30"/>
                  </a:lnTo>
                  <a:lnTo>
                    <a:pt x="247" y="17"/>
                  </a:lnTo>
                  <a:lnTo>
                    <a:pt x="287" y="8"/>
                  </a:lnTo>
                  <a:lnTo>
                    <a:pt x="330" y="2"/>
                  </a:lnTo>
                  <a:lnTo>
                    <a:pt x="376" y="0"/>
                  </a:lnTo>
                  <a:lnTo>
                    <a:pt x="414" y="1"/>
                  </a:lnTo>
                  <a:lnTo>
                    <a:pt x="450" y="5"/>
                  </a:lnTo>
                  <a:lnTo>
                    <a:pt x="483" y="11"/>
                  </a:lnTo>
                  <a:lnTo>
                    <a:pt x="515" y="20"/>
                  </a:lnTo>
                  <a:lnTo>
                    <a:pt x="545" y="32"/>
                  </a:lnTo>
                  <a:lnTo>
                    <a:pt x="572" y="46"/>
                  </a:lnTo>
                  <a:lnTo>
                    <a:pt x="597" y="62"/>
                  </a:lnTo>
                  <a:lnTo>
                    <a:pt x="620" y="80"/>
                  </a:lnTo>
                  <a:lnTo>
                    <a:pt x="641" y="101"/>
                  </a:lnTo>
                  <a:lnTo>
                    <a:pt x="658" y="124"/>
                  </a:lnTo>
                  <a:lnTo>
                    <a:pt x="674" y="150"/>
                  </a:lnTo>
                  <a:lnTo>
                    <a:pt x="687" y="176"/>
                  </a:lnTo>
                  <a:lnTo>
                    <a:pt x="697" y="205"/>
                  </a:lnTo>
                  <a:lnTo>
                    <a:pt x="704" y="236"/>
                  </a:lnTo>
                  <a:lnTo>
                    <a:pt x="709" y="269"/>
                  </a:lnTo>
                  <a:lnTo>
                    <a:pt x="710" y="304"/>
                  </a:lnTo>
                  <a:lnTo>
                    <a:pt x="709" y="329"/>
                  </a:lnTo>
                  <a:lnTo>
                    <a:pt x="705" y="356"/>
                  </a:lnTo>
                  <a:lnTo>
                    <a:pt x="700" y="384"/>
                  </a:lnTo>
                  <a:lnTo>
                    <a:pt x="692" y="411"/>
                  </a:lnTo>
                  <a:lnTo>
                    <a:pt x="681" y="439"/>
                  </a:lnTo>
                  <a:lnTo>
                    <a:pt x="667" y="468"/>
                  </a:lnTo>
                  <a:lnTo>
                    <a:pt x="650" y="494"/>
                  </a:lnTo>
                  <a:lnTo>
                    <a:pt x="630" y="521"/>
                  </a:lnTo>
                  <a:lnTo>
                    <a:pt x="606" y="545"/>
                  </a:lnTo>
                  <a:lnTo>
                    <a:pt x="580" y="568"/>
                  </a:lnTo>
                  <a:lnTo>
                    <a:pt x="549" y="589"/>
                  </a:lnTo>
                  <a:lnTo>
                    <a:pt x="514" y="606"/>
                  </a:lnTo>
                  <a:lnTo>
                    <a:pt x="476" y="621"/>
                  </a:lnTo>
                  <a:lnTo>
                    <a:pt x="433" y="631"/>
                  </a:lnTo>
                  <a:lnTo>
                    <a:pt x="386" y="638"/>
                  </a:lnTo>
                  <a:lnTo>
                    <a:pt x="334" y="641"/>
                  </a:lnTo>
                  <a:lnTo>
                    <a:pt x="344" y="506"/>
                  </a:lnTo>
                  <a:close/>
                </a:path>
              </a:pathLst>
            </a:custGeom>
            <a:solidFill>
              <a:schemeClr val="accent2"/>
            </a:solidFill>
            <a:ln w="9525">
              <a:solidFill>
                <a:schemeClr val="accent2"/>
              </a:solid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3" name="Rectangle 22"/>
          <p:cNvSpPr/>
          <p:nvPr/>
        </p:nvSpPr>
        <p:spPr>
          <a:xfrm>
            <a:off x="0" y="0"/>
            <a:ext cx="685800" cy="6858000"/>
          </a:xfrm>
          <a:prstGeom prst="rect">
            <a:avLst/>
          </a:prstGeom>
          <a:solidFill>
            <a:srgbClr val="288B90"/>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81602"/>
                                        </p:tgtEl>
                                        <p:attrNameLst>
                                          <p:attrName>style.visibility</p:attrName>
                                        </p:attrNameLst>
                                      </p:cBhvr>
                                      <p:to>
                                        <p:strVal val="visible"/>
                                      </p:to>
                                    </p:set>
                                    <p:animEffect transition="in" filter="dissolve">
                                      <p:cBhvr>
                                        <p:cTn id="7" dur="500"/>
                                        <p:tgtEl>
                                          <p:spTgt spid="281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2"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88B90"/>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32716" t="16710" r="18518" b="5375"/>
          <a:stretch/>
        </p:blipFill>
        <p:spPr>
          <a:xfrm>
            <a:off x="762000" y="0"/>
            <a:ext cx="7621073" cy="6849320"/>
          </a:xfrm>
          <a:prstGeom prst="rect">
            <a:avLst/>
          </a:prstGeom>
        </p:spPr>
      </p:pic>
    </p:spTree>
    <p:extLst>
      <p:ext uri="{BB962C8B-B14F-4D97-AF65-F5344CB8AC3E}">
        <p14:creationId xmlns:p14="http://schemas.microsoft.com/office/powerpoint/2010/main" val="36773982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7" name="TextBox 2"/>
          <p:cNvSpPr txBox="1">
            <a:spLocks noChangeArrowheads="1"/>
          </p:cNvSpPr>
          <p:nvPr/>
        </p:nvSpPr>
        <p:spPr bwMode="auto">
          <a:xfrm>
            <a:off x="1295400" y="908447"/>
            <a:ext cx="3498458" cy="5016758"/>
          </a:xfrm>
          <a:prstGeom prst="rect">
            <a:avLst/>
          </a:prstGeom>
          <a:noFill/>
          <a:ln w="9525">
            <a:noFill/>
            <a:miter lim="800000"/>
            <a:headEnd/>
            <a:tailEnd/>
          </a:ln>
        </p:spPr>
        <p:txBody>
          <a:bodyPr wrap="none">
            <a:spAutoFit/>
          </a:bodyPr>
          <a:lstStyle/>
          <a:p>
            <a:r>
              <a:rPr lang="en-US" sz="4000" dirty="0">
                <a:latin typeface="Calibri" pitchFamily="34" charset="0"/>
                <a:cs typeface="Calibri" pitchFamily="34" charset="0"/>
              </a:rPr>
              <a:t>Dollar Bill</a:t>
            </a:r>
          </a:p>
          <a:p>
            <a:r>
              <a:rPr lang="en-US" sz="4000" dirty="0">
                <a:latin typeface="Calibri" pitchFamily="34" charset="0"/>
                <a:cs typeface="Calibri" pitchFamily="34" charset="0"/>
              </a:rPr>
              <a:t>Dice</a:t>
            </a:r>
          </a:p>
          <a:p>
            <a:r>
              <a:rPr lang="en-US" sz="4000" dirty="0">
                <a:latin typeface="Calibri" pitchFamily="34" charset="0"/>
                <a:cs typeface="Calibri" pitchFamily="34" charset="0"/>
              </a:rPr>
              <a:t>Tricycle</a:t>
            </a:r>
          </a:p>
          <a:p>
            <a:r>
              <a:rPr lang="en-US" sz="4000" dirty="0">
                <a:latin typeface="Calibri" pitchFamily="34" charset="0"/>
                <a:cs typeface="Calibri" pitchFamily="34" charset="0"/>
              </a:rPr>
              <a:t>Four-leaf Clover</a:t>
            </a:r>
          </a:p>
          <a:p>
            <a:r>
              <a:rPr lang="en-US" sz="4000" dirty="0">
                <a:latin typeface="Calibri" pitchFamily="34" charset="0"/>
                <a:cs typeface="Calibri" pitchFamily="34" charset="0"/>
              </a:rPr>
              <a:t>Hand</a:t>
            </a:r>
          </a:p>
          <a:p>
            <a:r>
              <a:rPr lang="en-US" sz="4000" dirty="0">
                <a:latin typeface="Calibri" pitchFamily="34" charset="0"/>
                <a:cs typeface="Calibri" pitchFamily="34" charset="0"/>
              </a:rPr>
              <a:t>Six-Pack</a:t>
            </a:r>
          </a:p>
          <a:p>
            <a:r>
              <a:rPr lang="en-US" sz="4000" dirty="0">
                <a:latin typeface="Calibri" pitchFamily="34" charset="0"/>
                <a:cs typeface="Calibri" pitchFamily="34" charset="0"/>
              </a:rPr>
              <a:t>Seven-Up</a:t>
            </a:r>
          </a:p>
          <a:p>
            <a:r>
              <a:rPr lang="en-US" sz="4000" dirty="0">
                <a:latin typeface="Calibri" pitchFamily="34" charset="0"/>
                <a:cs typeface="Calibri" pitchFamily="34" charset="0"/>
              </a:rPr>
              <a:t>Octopus</a:t>
            </a:r>
          </a:p>
        </p:txBody>
      </p:sp>
      <p:sp>
        <p:nvSpPr>
          <p:cNvPr id="31748" name="TextBox 3"/>
          <p:cNvSpPr txBox="1">
            <a:spLocks noChangeArrowheads="1"/>
          </p:cNvSpPr>
          <p:nvPr/>
        </p:nvSpPr>
        <p:spPr bwMode="auto">
          <a:xfrm>
            <a:off x="5257800" y="908447"/>
            <a:ext cx="3339056" cy="4401205"/>
          </a:xfrm>
          <a:prstGeom prst="rect">
            <a:avLst/>
          </a:prstGeom>
          <a:noFill/>
          <a:ln w="9525">
            <a:noFill/>
            <a:miter lim="800000"/>
            <a:headEnd/>
            <a:tailEnd/>
          </a:ln>
        </p:spPr>
        <p:txBody>
          <a:bodyPr wrap="none">
            <a:spAutoFit/>
          </a:bodyPr>
          <a:lstStyle/>
          <a:p>
            <a:r>
              <a:rPr lang="en-US" sz="4000" dirty="0">
                <a:latin typeface="Calibri" pitchFamily="34" charset="0"/>
                <a:cs typeface="Calibri" pitchFamily="34" charset="0"/>
              </a:rPr>
              <a:t>Cat Lives</a:t>
            </a:r>
          </a:p>
          <a:p>
            <a:r>
              <a:rPr lang="en-US" sz="4000" dirty="0">
                <a:latin typeface="Calibri" pitchFamily="34" charset="0"/>
                <a:cs typeface="Calibri" pitchFamily="34" charset="0"/>
              </a:rPr>
              <a:t>Bowling Pins</a:t>
            </a:r>
          </a:p>
          <a:p>
            <a:r>
              <a:rPr lang="en-US" sz="4000" dirty="0">
                <a:latin typeface="Calibri" pitchFamily="34" charset="0"/>
                <a:cs typeface="Calibri" pitchFamily="34" charset="0"/>
              </a:rPr>
              <a:t>Football Team</a:t>
            </a:r>
          </a:p>
          <a:p>
            <a:r>
              <a:rPr lang="en-US" sz="4000" dirty="0">
                <a:latin typeface="Calibri" pitchFamily="34" charset="0"/>
                <a:cs typeface="Calibri" pitchFamily="34" charset="0"/>
              </a:rPr>
              <a:t>Dozen Eggs</a:t>
            </a:r>
          </a:p>
          <a:p>
            <a:r>
              <a:rPr lang="en-US" sz="4000" dirty="0">
                <a:latin typeface="Calibri" pitchFamily="34" charset="0"/>
                <a:cs typeface="Calibri" pitchFamily="34" charset="0"/>
              </a:rPr>
              <a:t>Unlucky Friday</a:t>
            </a:r>
          </a:p>
          <a:p>
            <a:r>
              <a:rPr lang="en-US" sz="4000" dirty="0">
                <a:latin typeface="Calibri" pitchFamily="34" charset="0"/>
                <a:cs typeface="Calibri" pitchFamily="34" charset="0"/>
              </a:rPr>
              <a:t>Valentine’s Day</a:t>
            </a:r>
          </a:p>
          <a:p>
            <a:r>
              <a:rPr lang="en-US" sz="4000" dirty="0">
                <a:latin typeface="Calibri" pitchFamily="34" charset="0"/>
                <a:cs typeface="Calibri" pitchFamily="34" charset="0"/>
              </a:rPr>
              <a:t>Quarter Hour</a:t>
            </a:r>
          </a:p>
        </p:txBody>
      </p:sp>
      <p:cxnSp>
        <p:nvCxnSpPr>
          <p:cNvPr id="7" name="Straight Connector 6"/>
          <p:cNvCxnSpPr/>
          <p:nvPr/>
        </p:nvCxnSpPr>
        <p:spPr>
          <a:xfrm>
            <a:off x="0" y="6172200"/>
            <a:ext cx="9144000" cy="0"/>
          </a:xfrm>
          <a:prstGeom prst="line">
            <a:avLst/>
          </a:prstGeom>
          <a:ln w="63500">
            <a:solidFill>
              <a:srgbClr val="288B9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0" y="0"/>
            <a:ext cx="685800" cy="6858000"/>
          </a:xfrm>
          <a:prstGeom prst="rect">
            <a:avLst/>
          </a:prstGeom>
          <a:solidFill>
            <a:srgbClr val="288B90"/>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4795345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2" name="Straight Connector 11"/>
          <p:cNvCxnSpPr/>
          <p:nvPr/>
        </p:nvCxnSpPr>
        <p:spPr>
          <a:xfrm>
            <a:off x="0" y="1219200"/>
            <a:ext cx="9144000" cy="0"/>
          </a:xfrm>
          <a:prstGeom prst="line">
            <a:avLst/>
          </a:prstGeom>
          <a:ln w="127000">
            <a:solidFill>
              <a:srgbClr val="288B90"/>
            </a:solidFill>
          </a:ln>
        </p:spPr>
        <p:style>
          <a:lnRef idx="1">
            <a:schemeClr val="accent1"/>
          </a:lnRef>
          <a:fillRef idx="0">
            <a:schemeClr val="accent1"/>
          </a:fillRef>
          <a:effectRef idx="0">
            <a:schemeClr val="accent1"/>
          </a:effectRef>
          <a:fontRef idx="minor">
            <a:schemeClr val="tx1"/>
          </a:fontRef>
        </p:style>
      </p:cxnSp>
      <p:sp>
        <p:nvSpPr>
          <p:cNvPr id="5" name="TPCountdownTrigger"/>
          <p:cNvSpPr/>
          <p:nvPr/>
        </p:nvSpPr>
        <p:spPr>
          <a:xfrm>
            <a:off x="0" y="0"/>
            <a:ext cx="12700" cy="12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600200" y="2667000"/>
            <a:ext cx="7086600" cy="1323439"/>
          </a:xfrm>
          <a:prstGeom prst="rect">
            <a:avLst/>
          </a:prstGeom>
        </p:spPr>
        <p:txBody>
          <a:bodyPr wrap="square">
            <a:spAutoFit/>
          </a:bodyPr>
          <a:lstStyle/>
          <a:p>
            <a:r>
              <a:rPr lang="en-US" sz="4000" b="1" dirty="0">
                <a:latin typeface="Calibri" pitchFamily="34" charset="0"/>
                <a:cs typeface="Calibri" pitchFamily="34" charset="0"/>
              </a:rPr>
              <a:t>How many </a:t>
            </a:r>
            <a:r>
              <a:rPr lang="en-US" sz="4000" b="1" i="1" dirty="0">
                <a:latin typeface="Calibri" pitchFamily="34" charset="0"/>
                <a:cs typeface="Calibri" pitchFamily="34" charset="0"/>
              </a:rPr>
              <a:t>words</a:t>
            </a:r>
            <a:r>
              <a:rPr lang="en-US" sz="4000" b="1" dirty="0">
                <a:latin typeface="Calibri" pitchFamily="34" charset="0"/>
                <a:cs typeface="Calibri" pitchFamily="34" charset="0"/>
              </a:rPr>
              <a:t> or </a:t>
            </a:r>
            <a:r>
              <a:rPr lang="en-US" sz="4000" b="1" i="1" dirty="0">
                <a:latin typeface="Calibri" pitchFamily="34" charset="0"/>
                <a:cs typeface="Calibri" pitchFamily="34" charset="0"/>
              </a:rPr>
              <a:t>phrases</a:t>
            </a:r>
            <a:r>
              <a:rPr lang="en-US" sz="4000" b="1" dirty="0">
                <a:latin typeface="Calibri" pitchFamily="34" charset="0"/>
                <a:cs typeface="Calibri" pitchFamily="34" charset="0"/>
              </a:rPr>
              <a:t> from the list do you remember?</a:t>
            </a:r>
            <a:endParaRPr lang="en-US" sz="4000" b="1" dirty="0"/>
          </a:p>
        </p:txBody>
      </p:sp>
      <p:sp>
        <p:nvSpPr>
          <p:cNvPr id="6" name="Rectangle 5"/>
          <p:cNvSpPr/>
          <p:nvPr/>
        </p:nvSpPr>
        <p:spPr>
          <a:xfrm>
            <a:off x="0" y="0"/>
            <a:ext cx="685800" cy="6858000"/>
          </a:xfrm>
          <a:prstGeom prst="rect">
            <a:avLst/>
          </a:prstGeom>
          <a:solidFill>
            <a:srgbClr val="288B90"/>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37964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a:xfrm>
            <a:off x="1143000" y="914400"/>
            <a:ext cx="8001000" cy="1143000"/>
          </a:xfrm>
        </p:spPr>
        <p:txBody>
          <a:bodyPr>
            <a:normAutofit/>
          </a:bodyPr>
          <a:lstStyle/>
          <a:p>
            <a:r>
              <a:rPr lang="en-US" dirty="0" smtClean="0">
                <a:solidFill>
                  <a:schemeClr val="tx1"/>
                </a:solidFill>
                <a:latin typeface="+mn-lt"/>
              </a:rPr>
              <a:t>Let’s look at the words again…</a:t>
            </a:r>
            <a:endParaRPr lang="en-US" b="1" dirty="0" smtClean="0">
              <a:solidFill>
                <a:schemeClr val="tx1"/>
              </a:solidFill>
              <a:latin typeface="+mn-lt"/>
              <a:cs typeface="Times New Roman" pitchFamily="18" charset="0"/>
            </a:endParaRPr>
          </a:p>
        </p:txBody>
      </p:sp>
      <p:sp>
        <p:nvSpPr>
          <p:cNvPr id="5" name="Rectangle 4"/>
          <p:cNvSpPr/>
          <p:nvPr/>
        </p:nvSpPr>
        <p:spPr>
          <a:xfrm>
            <a:off x="1143000" y="3200400"/>
            <a:ext cx="7930390" cy="1323439"/>
          </a:xfrm>
          <a:prstGeom prst="rect">
            <a:avLst/>
          </a:prstGeom>
        </p:spPr>
        <p:txBody>
          <a:bodyPr wrap="square">
            <a:spAutoFit/>
          </a:bodyPr>
          <a:lstStyle/>
          <a:p>
            <a:pPr algn="ctr"/>
            <a:r>
              <a:rPr lang="en-US" sz="4000" b="1" dirty="0" smtClean="0"/>
              <a:t>What are they arranged </a:t>
            </a:r>
          </a:p>
          <a:p>
            <a:pPr algn="ctr"/>
            <a:r>
              <a:rPr lang="en-US" sz="4000" b="1" dirty="0" smtClean="0"/>
              <a:t>according to?</a:t>
            </a:r>
          </a:p>
        </p:txBody>
      </p:sp>
      <p:sp>
        <p:nvSpPr>
          <p:cNvPr id="6" name="Rectangle 5"/>
          <p:cNvSpPr/>
          <p:nvPr/>
        </p:nvSpPr>
        <p:spPr>
          <a:xfrm>
            <a:off x="0" y="0"/>
            <a:ext cx="685800" cy="6858000"/>
          </a:xfrm>
          <a:prstGeom prst="rect">
            <a:avLst/>
          </a:prstGeom>
          <a:solidFill>
            <a:srgbClr val="288B90"/>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0913166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81602"/>
                                        </p:tgtEl>
                                        <p:attrNameLst>
                                          <p:attrName>style.visibility</p:attrName>
                                        </p:attrNameLst>
                                      </p:cBhvr>
                                      <p:to>
                                        <p:strVal val="visible"/>
                                      </p:to>
                                    </p:set>
                                    <p:animEffect transition="in" filter="dissolve">
                                      <p:cBhvr>
                                        <p:cTn id="7" dur="500"/>
                                        <p:tgtEl>
                                          <p:spTgt spid="281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2"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7" name="TextBox 2"/>
          <p:cNvSpPr txBox="1">
            <a:spLocks noChangeArrowheads="1"/>
          </p:cNvSpPr>
          <p:nvPr/>
        </p:nvSpPr>
        <p:spPr bwMode="auto">
          <a:xfrm>
            <a:off x="1295400" y="908447"/>
            <a:ext cx="3498458" cy="5016758"/>
          </a:xfrm>
          <a:prstGeom prst="rect">
            <a:avLst/>
          </a:prstGeom>
          <a:noFill/>
          <a:ln w="9525">
            <a:noFill/>
            <a:miter lim="800000"/>
            <a:headEnd/>
            <a:tailEnd/>
          </a:ln>
        </p:spPr>
        <p:txBody>
          <a:bodyPr wrap="none">
            <a:spAutoFit/>
          </a:bodyPr>
          <a:lstStyle/>
          <a:p>
            <a:r>
              <a:rPr lang="en-US" sz="4000" dirty="0">
                <a:latin typeface="Calibri" pitchFamily="34" charset="0"/>
                <a:cs typeface="Calibri" pitchFamily="34" charset="0"/>
              </a:rPr>
              <a:t>Dollar Bill</a:t>
            </a:r>
          </a:p>
          <a:p>
            <a:r>
              <a:rPr lang="en-US" sz="4000" dirty="0">
                <a:latin typeface="Calibri" pitchFamily="34" charset="0"/>
                <a:cs typeface="Calibri" pitchFamily="34" charset="0"/>
              </a:rPr>
              <a:t>Dice</a:t>
            </a:r>
          </a:p>
          <a:p>
            <a:r>
              <a:rPr lang="en-US" sz="4000" dirty="0">
                <a:latin typeface="Calibri" pitchFamily="34" charset="0"/>
                <a:cs typeface="Calibri" pitchFamily="34" charset="0"/>
              </a:rPr>
              <a:t>Tricycle</a:t>
            </a:r>
          </a:p>
          <a:p>
            <a:r>
              <a:rPr lang="en-US" sz="4000" dirty="0">
                <a:latin typeface="Calibri" pitchFamily="34" charset="0"/>
                <a:cs typeface="Calibri" pitchFamily="34" charset="0"/>
              </a:rPr>
              <a:t>Four-leaf Clover</a:t>
            </a:r>
          </a:p>
          <a:p>
            <a:r>
              <a:rPr lang="en-US" sz="4000" dirty="0">
                <a:latin typeface="Calibri" pitchFamily="34" charset="0"/>
                <a:cs typeface="Calibri" pitchFamily="34" charset="0"/>
              </a:rPr>
              <a:t>Hand</a:t>
            </a:r>
          </a:p>
          <a:p>
            <a:r>
              <a:rPr lang="en-US" sz="4000" dirty="0">
                <a:latin typeface="Calibri" pitchFamily="34" charset="0"/>
                <a:cs typeface="Calibri" pitchFamily="34" charset="0"/>
              </a:rPr>
              <a:t>Six-Pack</a:t>
            </a:r>
          </a:p>
          <a:p>
            <a:r>
              <a:rPr lang="en-US" sz="4000" dirty="0">
                <a:latin typeface="Calibri" pitchFamily="34" charset="0"/>
                <a:cs typeface="Calibri" pitchFamily="34" charset="0"/>
              </a:rPr>
              <a:t>Seven-Up</a:t>
            </a:r>
          </a:p>
          <a:p>
            <a:r>
              <a:rPr lang="en-US" sz="4000" dirty="0">
                <a:latin typeface="Calibri" pitchFamily="34" charset="0"/>
                <a:cs typeface="Calibri" pitchFamily="34" charset="0"/>
              </a:rPr>
              <a:t>Octopus</a:t>
            </a:r>
          </a:p>
        </p:txBody>
      </p:sp>
      <p:sp>
        <p:nvSpPr>
          <p:cNvPr id="31748" name="TextBox 3"/>
          <p:cNvSpPr txBox="1">
            <a:spLocks noChangeArrowheads="1"/>
          </p:cNvSpPr>
          <p:nvPr/>
        </p:nvSpPr>
        <p:spPr bwMode="auto">
          <a:xfrm>
            <a:off x="5257800" y="908447"/>
            <a:ext cx="3339056" cy="4401205"/>
          </a:xfrm>
          <a:prstGeom prst="rect">
            <a:avLst/>
          </a:prstGeom>
          <a:noFill/>
          <a:ln w="9525">
            <a:noFill/>
            <a:miter lim="800000"/>
            <a:headEnd/>
            <a:tailEnd/>
          </a:ln>
        </p:spPr>
        <p:txBody>
          <a:bodyPr wrap="none">
            <a:spAutoFit/>
          </a:bodyPr>
          <a:lstStyle/>
          <a:p>
            <a:r>
              <a:rPr lang="en-US" sz="4000" dirty="0">
                <a:latin typeface="Calibri" pitchFamily="34" charset="0"/>
                <a:cs typeface="Calibri" pitchFamily="34" charset="0"/>
              </a:rPr>
              <a:t>Cat Lives</a:t>
            </a:r>
          </a:p>
          <a:p>
            <a:r>
              <a:rPr lang="en-US" sz="4000" dirty="0">
                <a:latin typeface="Calibri" pitchFamily="34" charset="0"/>
                <a:cs typeface="Calibri" pitchFamily="34" charset="0"/>
              </a:rPr>
              <a:t>Bowling Pins</a:t>
            </a:r>
          </a:p>
          <a:p>
            <a:r>
              <a:rPr lang="en-US" sz="4000" dirty="0">
                <a:latin typeface="Calibri" pitchFamily="34" charset="0"/>
                <a:cs typeface="Calibri" pitchFamily="34" charset="0"/>
              </a:rPr>
              <a:t>Football Team</a:t>
            </a:r>
          </a:p>
          <a:p>
            <a:r>
              <a:rPr lang="en-US" sz="4000" dirty="0">
                <a:latin typeface="Calibri" pitchFamily="34" charset="0"/>
                <a:cs typeface="Calibri" pitchFamily="34" charset="0"/>
              </a:rPr>
              <a:t>Dozen Eggs</a:t>
            </a:r>
          </a:p>
          <a:p>
            <a:r>
              <a:rPr lang="en-US" sz="4000" dirty="0">
                <a:latin typeface="Calibri" pitchFamily="34" charset="0"/>
                <a:cs typeface="Calibri" pitchFamily="34" charset="0"/>
              </a:rPr>
              <a:t>Unlucky Friday</a:t>
            </a:r>
          </a:p>
          <a:p>
            <a:r>
              <a:rPr lang="en-US" sz="4000" dirty="0">
                <a:latin typeface="Calibri" pitchFamily="34" charset="0"/>
                <a:cs typeface="Calibri" pitchFamily="34" charset="0"/>
              </a:rPr>
              <a:t>Valentine’s Day</a:t>
            </a:r>
          </a:p>
          <a:p>
            <a:r>
              <a:rPr lang="en-US" sz="4000" dirty="0">
                <a:latin typeface="Calibri" pitchFamily="34" charset="0"/>
                <a:cs typeface="Calibri" pitchFamily="34" charset="0"/>
              </a:rPr>
              <a:t>Quarter Hour</a:t>
            </a:r>
          </a:p>
        </p:txBody>
      </p:sp>
      <p:cxnSp>
        <p:nvCxnSpPr>
          <p:cNvPr id="7" name="Straight Connector 6"/>
          <p:cNvCxnSpPr/>
          <p:nvPr/>
        </p:nvCxnSpPr>
        <p:spPr>
          <a:xfrm>
            <a:off x="0" y="6172200"/>
            <a:ext cx="9144000" cy="0"/>
          </a:xfrm>
          <a:prstGeom prst="line">
            <a:avLst/>
          </a:prstGeom>
          <a:ln w="63500">
            <a:solidFill>
              <a:srgbClr val="288B9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0" y="0"/>
            <a:ext cx="685800" cy="6858000"/>
          </a:xfrm>
          <a:prstGeom prst="rect">
            <a:avLst/>
          </a:prstGeom>
          <a:solidFill>
            <a:srgbClr val="288B90"/>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5811493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p:cNvCxnSpPr/>
          <p:nvPr/>
        </p:nvCxnSpPr>
        <p:spPr>
          <a:xfrm>
            <a:off x="0" y="1219200"/>
            <a:ext cx="9144000" cy="0"/>
          </a:xfrm>
          <a:prstGeom prst="line">
            <a:avLst/>
          </a:prstGeom>
          <a:ln w="127000">
            <a:solidFill>
              <a:srgbClr val="288B90"/>
            </a:solidFill>
          </a:ln>
        </p:spPr>
        <p:style>
          <a:lnRef idx="1">
            <a:schemeClr val="accent1"/>
          </a:lnRef>
          <a:fillRef idx="0">
            <a:schemeClr val="accent1"/>
          </a:fillRef>
          <a:effectRef idx="0">
            <a:schemeClr val="accent1"/>
          </a:effectRef>
          <a:fontRef idx="minor">
            <a:schemeClr val="tx1"/>
          </a:fontRef>
        </p:style>
      </p:cxnSp>
      <p:sp>
        <p:nvSpPr>
          <p:cNvPr id="5" name="TPCountdownTrigger"/>
          <p:cNvSpPr/>
          <p:nvPr/>
        </p:nvSpPr>
        <p:spPr>
          <a:xfrm>
            <a:off x="0" y="0"/>
            <a:ext cx="12700" cy="12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371600" y="2767280"/>
            <a:ext cx="7543800" cy="1323439"/>
          </a:xfrm>
          <a:prstGeom prst="rect">
            <a:avLst/>
          </a:prstGeom>
        </p:spPr>
        <p:txBody>
          <a:bodyPr wrap="square">
            <a:spAutoFit/>
          </a:bodyPr>
          <a:lstStyle/>
          <a:p>
            <a:r>
              <a:rPr lang="en-US" sz="4000" b="1" dirty="0" smtClean="0">
                <a:latin typeface="Calibri" pitchFamily="34" charset="0"/>
                <a:cs typeface="Calibri" pitchFamily="34" charset="0"/>
              </a:rPr>
              <a:t>NOW, how </a:t>
            </a:r>
            <a:r>
              <a:rPr lang="en-US" sz="4000" b="1" dirty="0">
                <a:latin typeface="Calibri" pitchFamily="34" charset="0"/>
                <a:cs typeface="Calibri" pitchFamily="34" charset="0"/>
              </a:rPr>
              <a:t>many </a:t>
            </a:r>
            <a:r>
              <a:rPr lang="en-US" sz="4000" b="1" i="1" dirty="0">
                <a:latin typeface="Calibri" pitchFamily="34" charset="0"/>
                <a:cs typeface="Calibri" pitchFamily="34" charset="0"/>
              </a:rPr>
              <a:t>words</a:t>
            </a:r>
            <a:r>
              <a:rPr lang="en-US" sz="4000" b="1" dirty="0">
                <a:latin typeface="Calibri" pitchFamily="34" charset="0"/>
                <a:cs typeface="Calibri" pitchFamily="34" charset="0"/>
              </a:rPr>
              <a:t> or </a:t>
            </a:r>
            <a:r>
              <a:rPr lang="en-US" sz="4000" b="1" i="1" dirty="0">
                <a:latin typeface="Calibri" pitchFamily="34" charset="0"/>
                <a:cs typeface="Calibri" pitchFamily="34" charset="0"/>
              </a:rPr>
              <a:t>phrases</a:t>
            </a:r>
            <a:r>
              <a:rPr lang="en-US" sz="4000" b="1" dirty="0">
                <a:latin typeface="Calibri" pitchFamily="34" charset="0"/>
                <a:cs typeface="Calibri" pitchFamily="34" charset="0"/>
              </a:rPr>
              <a:t> from the list do you remember?</a:t>
            </a:r>
            <a:endParaRPr lang="en-US" sz="4000" b="1" dirty="0"/>
          </a:p>
        </p:txBody>
      </p:sp>
      <p:sp>
        <p:nvSpPr>
          <p:cNvPr id="6" name="Rectangle 5"/>
          <p:cNvSpPr/>
          <p:nvPr/>
        </p:nvSpPr>
        <p:spPr>
          <a:xfrm>
            <a:off x="0" y="0"/>
            <a:ext cx="685800" cy="6858000"/>
          </a:xfrm>
          <a:prstGeom prst="rect">
            <a:avLst/>
          </a:prstGeom>
          <a:solidFill>
            <a:srgbClr val="288B90"/>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455847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851761" y="1524000"/>
            <a:ext cx="8077200" cy="3124200"/>
          </a:xfrm>
        </p:spPr>
        <p:txBody>
          <a:bodyPr>
            <a:noAutofit/>
          </a:bodyPr>
          <a:lstStyle/>
          <a:p>
            <a:pPr algn="ctr" eaLnBrk="1" hangingPunct="1">
              <a:lnSpc>
                <a:spcPct val="150000"/>
              </a:lnSpc>
            </a:pPr>
            <a:r>
              <a:rPr lang="en-US" sz="4000" b="0" dirty="0" smtClean="0">
                <a:solidFill>
                  <a:schemeClr val="tx1"/>
                </a:solidFill>
                <a:latin typeface="Adobe Garamond Pro"/>
                <a:cs typeface="Adobe Garamond Pro"/>
              </a:rPr>
              <a:t>What were two major </a:t>
            </a:r>
            <a:r>
              <a:rPr lang="en-US" sz="4000" i="1" dirty="0" smtClean="0">
                <a:solidFill>
                  <a:schemeClr val="tx1"/>
                </a:solidFill>
                <a:latin typeface="Adobe Garamond Pro"/>
                <a:cs typeface="Adobe Garamond Pro"/>
              </a:rPr>
              <a:t>differences</a:t>
            </a:r>
            <a:r>
              <a:rPr lang="en-US" sz="4000" b="0" dirty="0" smtClean="0">
                <a:solidFill>
                  <a:schemeClr val="tx1"/>
                </a:solidFill>
                <a:latin typeface="Adobe Garamond Pro"/>
                <a:cs typeface="Adobe Garamond Pro"/>
              </a:rPr>
              <a:t> </a:t>
            </a:r>
            <a:br>
              <a:rPr lang="en-US" sz="4000" b="0" dirty="0" smtClean="0">
                <a:solidFill>
                  <a:schemeClr val="tx1"/>
                </a:solidFill>
                <a:latin typeface="Adobe Garamond Pro"/>
                <a:cs typeface="Adobe Garamond Pro"/>
              </a:rPr>
            </a:br>
            <a:r>
              <a:rPr lang="en-US" sz="4000" b="0" dirty="0" smtClean="0">
                <a:solidFill>
                  <a:schemeClr val="tx1"/>
                </a:solidFill>
                <a:latin typeface="Adobe Garamond Pro"/>
                <a:cs typeface="Adobe Garamond Pro"/>
              </a:rPr>
              <a:t>between the 1</a:t>
            </a:r>
            <a:r>
              <a:rPr lang="en-US" sz="4000" b="0" baseline="30000" dirty="0" smtClean="0">
                <a:solidFill>
                  <a:schemeClr val="tx1"/>
                </a:solidFill>
                <a:latin typeface="Adobe Garamond Pro"/>
                <a:cs typeface="Adobe Garamond Pro"/>
              </a:rPr>
              <a:t>st</a:t>
            </a:r>
            <a:r>
              <a:rPr lang="en-US" sz="4000" b="0" dirty="0">
                <a:solidFill>
                  <a:schemeClr val="tx1"/>
                </a:solidFill>
                <a:latin typeface="Adobe Garamond Pro"/>
                <a:cs typeface="Adobe Garamond Pro"/>
              </a:rPr>
              <a:t> </a:t>
            </a:r>
            <a:r>
              <a:rPr lang="en-US" sz="4000" b="0" dirty="0" smtClean="0">
                <a:solidFill>
                  <a:schemeClr val="tx1"/>
                </a:solidFill>
                <a:latin typeface="Adobe Garamond Pro"/>
                <a:cs typeface="Adobe Garamond Pro"/>
              </a:rPr>
              <a:t>and 2</a:t>
            </a:r>
            <a:r>
              <a:rPr lang="en-US" sz="4000" b="0" baseline="30000" dirty="0" smtClean="0">
                <a:solidFill>
                  <a:schemeClr val="tx1"/>
                </a:solidFill>
                <a:latin typeface="Adobe Garamond Pro"/>
                <a:cs typeface="Adobe Garamond Pro"/>
              </a:rPr>
              <a:t>nd</a:t>
            </a:r>
            <a:r>
              <a:rPr lang="en-US" sz="4000" b="0" dirty="0" smtClean="0">
                <a:solidFill>
                  <a:schemeClr val="tx1"/>
                </a:solidFill>
                <a:latin typeface="Adobe Garamond Pro"/>
                <a:cs typeface="Adobe Garamond Pro"/>
              </a:rPr>
              <a:t> attempts?</a:t>
            </a:r>
          </a:p>
        </p:txBody>
      </p:sp>
      <p:cxnSp>
        <p:nvCxnSpPr>
          <p:cNvPr id="4" name="Straight Connector 3"/>
          <p:cNvCxnSpPr/>
          <p:nvPr/>
        </p:nvCxnSpPr>
        <p:spPr>
          <a:xfrm>
            <a:off x="0" y="1066800"/>
            <a:ext cx="9144000" cy="0"/>
          </a:xfrm>
          <a:prstGeom prst="line">
            <a:avLst/>
          </a:prstGeom>
          <a:ln w="127000">
            <a:solidFill>
              <a:srgbClr val="288B9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0" y="6172200"/>
            <a:ext cx="9144000" cy="0"/>
          </a:xfrm>
          <a:prstGeom prst="line">
            <a:avLst/>
          </a:prstGeom>
          <a:ln w="63500">
            <a:solidFill>
              <a:srgbClr val="288B9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0" y="0"/>
            <a:ext cx="685800" cy="6858000"/>
          </a:xfrm>
          <a:prstGeom prst="rect">
            <a:avLst/>
          </a:prstGeom>
          <a:solidFill>
            <a:srgbClr val="288B90"/>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6463638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371600" y="2857500"/>
            <a:ext cx="8077200" cy="1143000"/>
          </a:xfrm>
        </p:spPr>
        <p:txBody>
          <a:bodyPr>
            <a:noAutofit/>
          </a:bodyPr>
          <a:lstStyle/>
          <a:p>
            <a:pPr algn="l" eaLnBrk="1" hangingPunct="1"/>
            <a:r>
              <a:rPr lang="en-US" sz="4000" b="0" dirty="0" smtClean="0">
                <a:solidFill>
                  <a:schemeClr val="tx1"/>
                </a:solidFill>
                <a:latin typeface="+mn-lt"/>
              </a:rPr>
              <a:t>1.  We knew what the task was</a:t>
            </a:r>
            <a:r>
              <a:rPr lang="en-US" sz="4000" b="1" dirty="0" smtClean="0">
                <a:solidFill>
                  <a:schemeClr val="tx1"/>
                </a:solidFill>
                <a:latin typeface="+mn-lt"/>
              </a:rPr>
              <a:t/>
            </a:r>
            <a:br>
              <a:rPr lang="en-US" sz="4000" b="1" dirty="0" smtClean="0">
                <a:solidFill>
                  <a:schemeClr val="tx1"/>
                </a:solidFill>
                <a:latin typeface="+mn-lt"/>
              </a:rPr>
            </a:br>
            <a:r>
              <a:rPr lang="en-US" sz="4000" dirty="0" smtClean="0">
                <a:solidFill>
                  <a:schemeClr val="tx1"/>
                </a:solidFill>
                <a:latin typeface="+mn-lt"/>
              </a:rPr>
              <a:t/>
            </a:r>
            <a:br>
              <a:rPr lang="en-US" sz="4000" dirty="0" smtClean="0">
                <a:solidFill>
                  <a:schemeClr val="tx1"/>
                </a:solidFill>
                <a:latin typeface="+mn-lt"/>
              </a:rPr>
            </a:br>
            <a:endParaRPr lang="en-US" sz="4000" b="1" dirty="0" smtClean="0">
              <a:solidFill>
                <a:schemeClr val="tx1"/>
              </a:solidFill>
              <a:latin typeface="+mn-lt"/>
            </a:endParaRPr>
          </a:p>
        </p:txBody>
      </p:sp>
      <p:pic>
        <p:nvPicPr>
          <p:cNvPr id="17414" name="Picture 6" descr="C:\Documents and Settings\Saundra\Local Settings\Temporary Internet Files\Content.IE5\94RU1QGU\MC900441880[1].wmf"/>
          <p:cNvPicPr>
            <a:picLocks noChangeAspect="1" noChangeArrowheads="1"/>
          </p:cNvPicPr>
          <p:nvPr/>
        </p:nvPicPr>
        <p:blipFill>
          <a:blip r:embed="rId3" cstate="print"/>
          <a:srcRect/>
          <a:stretch>
            <a:fillRect/>
          </a:stretch>
        </p:blipFill>
        <p:spPr bwMode="auto">
          <a:xfrm>
            <a:off x="7315200" y="304800"/>
            <a:ext cx="1279525" cy="1784350"/>
          </a:xfrm>
          <a:prstGeom prst="rect">
            <a:avLst/>
          </a:prstGeom>
          <a:noFill/>
        </p:spPr>
      </p:pic>
      <p:cxnSp>
        <p:nvCxnSpPr>
          <p:cNvPr id="5" name="Straight Connector 4"/>
          <p:cNvCxnSpPr/>
          <p:nvPr/>
        </p:nvCxnSpPr>
        <p:spPr>
          <a:xfrm>
            <a:off x="0" y="6172200"/>
            <a:ext cx="9144000" cy="0"/>
          </a:xfrm>
          <a:prstGeom prst="line">
            <a:avLst/>
          </a:prstGeom>
          <a:ln w="63500">
            <a:solidFill>
              <a:srgbClr val="288B9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1371600" y="3869140"/>
            <a:ext cx="7620000" cy="1323439"/>
          </a:xfrm>
          <a:prstGeom prst="rect">
            <a:avLst/>
          </a:prstGeom>
          <a:noFill/>
        </p:spPr>
        <p:txBody>
          <a:bodyPr wrap="square" rtlCol="0">
            <a:spAutoFit/>
          </a:bodyPr>
          <a:lstStyle/>
          <a:p>
            <a:r>
              <a:rPr lang="en-US" sz="4000" dirty="0"/>
              <a:t>2.  We knew how the information </a:t>
            </a:r>
            <a:br>
              <a:rPr lang="en-US" sz="4000" dirty="0"/>
            </a:br>
            <a:r>
              <a:rPr lang="en-US" sz="4000" dirty="0"/>
              <a:t>	 was organized</a:t>
            </a:r>
          </a:p>
        </p:txBody>
      </p:sp>
      <p:sp>
        <p:nvSpPr>
          <p:cNvPr id="8" name="Rectangle 7"/>
          <p:cNvSpPr/>
          <p:nvPr/>
        </p:nvSpPr>
        <p:spPr>
          <a:xfrm>
            <a:off x="0" y="0"/>
            <a:ext cx="685800" cy="6858000"/>
          </a:xfrm>
          <a:prstGeom prst="rect">
            <a:avLst/>
          </a:prstGeom>
          <a:solidFill>
            <a:srgbClr val="288B90"/>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491345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530" name="Picture 1027" descr="HowPeopleLearn"/>
          <p:cNvPicPr>
            <a:picLocks noChangeAspect="1" noChangeArrowheads="1"/>
          </p:cNvPicPr>
          <p:nvPr/>
        </p:nvPicPr>
        <p:blipFill>
          <a:blip r:embed="rId4" cstate="print"/>
          <a:srcRect/>
          <a:stretch>
            <a:fillRect/>
          </a:stretch>
        </p:blipFill>
        <p:spPr bwMode="auto">
          <a:xfrm>
            <a:off x="3352800" y="1143000"/>
            <a:ext cx="3276600" cy="4742154"/>
          </a:xfrm>
          <a:prstGeom prst="rect">
            <a:avLst/>
          </a:prstGeom>
          <a:noFill/>
          <a:ln w="9525">
            <a:solidFill>
              <a:schemeClr val="tx1"/>
            </a:solidFill>
            <a:miter lim="800000"/>
            <a:headEnd/>
            <a:tailEnd/>
          </a:ln>
        </p:spPr>
      </p:pic>
      <p:sp>
        <p:nvSpPr>
          <p:cNvPr id="22531" name="Rectangle 1028"/>
          <p:cNvSpPr>
            <a:spLocks noChangeArrowheads="1"/>
          </p:cNvSpPr>
          <p:nvPr/>
        </p:nvSpPr>
        <p:spPr bwMode="auto">
          <a:xfrm>
            <a:off x="365125" y="1076325"/>
            <a:ext cx="184150" cy="457200"/>
          </a:xfrm>
          <a:prstGeom prst="rect">
            <a:avLst/>
          </a:prstGeom>
          <a:noFill/>
          <a:ln w="9525">
            <a:noFill/>
            <a:miter lim="800000"/>
            <a:headEnd/>
            <a:tailEnd/>
          </a:ln>
        </p:spPr>
        <p:txBody>
          <a:bodyPr wrap="none">
            <a:spAutoFit/>
          </a:bodyPr>
          <a:lstStyle/>
          <a:p>
            <a:endParaRPr lang="en-US" dirty="0"/>
          </a:p>
        </p:txBody>
      </p:sp>
      <p:sp>
        <p:nvSpPr>
          <p:cNvPr id="26630" name="Rectangle 1030"/>
          <p:cNvSpPr>
            <a:spLocks noChangeArrowheads="1"/>
          </p:cNvSpPr>
          <p:nvPr/>
        </p:nvSpPr>
        <p:spPr bwMode="auto">
          <a:xfrm>
            <a:off x="1247633" y="6316954"/>
            <a:ext cx="7907740" cy="541046"/>
          </a:xfrm>
          <a:prstGeom prst="rect">
            <a:avLst/>
          </a:prstGeom>
          <a:noFill/>
          <a:ln w="9525">
            <a:noFill/>
            <a:miter lim="800000"/>
            <a:headEnd/>
            <a:tailEnd/>
          </a:ln>
        </p:spPr>
        <p:txBody>
          <a:bodyPr wrap="square">
            <a:spAutoFit/>
          </a:bodyPr>
          <a:lstStyle/>
          <a:p>
            <a:pPr>
              <a:lnSpc>
                <a:spcPct val="80000"/>
              </a:lnSpc>
              <a:defRPr/>
            </a:pPr>
            <a:r>
              <a:rPr lang="en-US" b="1" dirty="0"/>
              <a:t>Bransford, J.D., Brown, A.L., Cocking, R.R. (Eds.), 2000.  </a:t>
            </a:r>
            <a:r>
              <a:rPr lang="en-US" b="1" i="1" dirty="0"/>
              <a:t>How people learn:  </a:t>
            </a:r>
            <a:endParaRPr lang="en-US" b="1" i="1" dirty="0" smtClean="0"/>
          </a:p>
          <a:p>
            <a:pPr>
              <a:lnSpc>
                <a:spcPct val="80000"/>
              </a:lnSpc>
              <a:defRPr/>
            </a:pPr>
            <a:r>
              <a:rPr lang="en-US" b="1" i="1" dirty="0" smtClean="0"/>
              <a:t>Brain</a:t>
            </a:r>
            <a:r>
              <a:rPr lang="en-US" b="1" i="1" dirty="0"/>
              <a:t>, Mind, Experience, and School.  </a:t>
            </a:r>
            <a:r>
              <a:rPr lang="en-US" b="1" dirty="0"/>
              <a:t>Washington, DC:  National Academy Press.</a:t>
            </a:r>
          </a:p>
        </p:txBody>
      </p:sp>
      <p:cxnSp>
        <p:nvCxnSpPr>
          <p:cNvPr id="6" name="Straight Connector 5"/>
          <p:cNvCxnSpPr/>
          <p:nvPr/>
        </p:nvCxnSpPr>
        <p:spPr>
          <a:xfrm>
            <a:off x="0" y="6172200"/>
            <a:ext cx="9144000" cy="0"/>
          </a:xfrm>
          <a:prstGeom prst="line">
            <a:avLst/>
          </a:prstGeom>
          <a:ln w="63500">
            <a:solidFill>
              <a:srgbClr val="288B9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914400"/>
            <a:ext cx="9144000" cy="0"/>
          </a:xfrm>
          <a:prstGeom prst="line">
            <a:avLst/>
          </a:prstGeom>
          <a:ln w="127000">
            <a:solidFill>
              <a:srgbClr val="288B9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71500" y="127339"/>
            <a:ext cx="8001000" cy="707886"/>
          </a:xfrm>
          <a:prstGeom prst="rect">
            <a:avLst/>
          </a:prstGeom>
          <a:noFill/>
        </p:spPr>
        <p:txBody>
          <a:bodyPr wrap="square" rtlCol="0">
            <a:spAutoFit/>
          </a:bodyPr>
          <a:lstStyle/>
          <a:p>
            <a:pPr algn="ctr"/>
            <a:r>
              <a:rPr lang="en-US" sz="4000" b="1" dirty="0" smtClean="0"/>
              <a:t>An Excellent Introduction</a:t>
            </a:r>
            <a:endParaRPr lang="en-US" sz="4000" b="1" dirty="0"/>
          </a:p>
        </p:txBody>
      </p:sp>
      <p:sp>
        <p:nvSpPr>
          <p:cNvPr id="10" name="Rectangle 9"/>
          <p:cNvSpPr/>
          <p:nvPr/>
        </p:nvSpPr>
        <p:spPr>
          <a:xfrm>
            <a:off x="0" y="0"/>
            <a:ext cx="685800" cy="6858000"/>
          </a:xfrm>
          <a:prstGeom prst="rect">
            <a:avLst/>
          </a:prstGeom>
          <a:solidFill>
            <a:srgbClr val="288B90"/>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9825295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143000" y="0"/>
            <a:ext cx="7772400" cy="1143000"/>
          </a:xfrm>
        </p:spPr>
        <p:txBody>
          <a:bodyPr/>
          <a:lstStyle/>
          <a:p>
            <a:pPr eaLnBrk="1" hangingPunct="1"/>
            <a:r>
              <a:rPr lang="en-US" dirty="0" smtClean="0">
                <a:solidFill>
                  <a:schemeClr val="tx1"/>
                </a:solidFill>
                <a:latin typeface="+mn-lt"/>
              </a:rPr>
              <a:t>What we know about learning</a:t>
            </a:r>
          </a:p>
        </p:txBody>
      </p:sp>
      <p:sp>
        <p:nvSpPr>
          <p:cNvPr id="24579" name="Rectangle 3"/>
          <p:cNvSpPr>
            <a:spLocks noGrp="1" noChangeArrowheads="1"/>
          </p:cNvSpPr>
          <p:nvPr>
            <p:ph type="body" idx="1"/>
          </p:nvPr>
        </p:nvSpPr>
        <p:spPr>
          <a:xfrm>
            <a:off x="838200" y="762000"/>
            <a:ext cx="8153400" cy="6248400"/>
          </a:xfrm>
        </p:spPr>
        <p:txBody>
          <a:bodyPr>
            <a:normAutofit fontScale="85000" lnSpcReduction="10000"/>
          </a:bodyPr>
          <a:lstStyle/>
          <a:p>
            <a:pPr marL="0" indent="0" eaLnBrk="1" hangingPunct="1">
              <a:lnSpc>
                <a:spcPct val="90000"/>
              </a:lnSpc>
              <a:buNone/>
            </a:pPr>
            <a:endParaRPr lang="en-US" sz="3300" dirty="0" smtClean="0">
              <a:solidFill>
                <a:schemeClr val="tx1"/>
              </a:solidFill>
              <a:latin typeface="+mn-lt"/>
            </a:endParaRPr>
          </a:p>
          <a:p>
            <a:pPr eaLnBrk="1" hangingPunct="1">
              <a:lnSpc>
                <a:spcPct val="90000"/>
              </a:lnSpc>
            </a:pPr>
            <a:r>
              <a:rPr lang="en-US" sz="3300" dirty="0" smtClean="0">
                <a:solidFill>
                  <a:schemeClr val="tx1"/>
                </a:solidFill>
                <a:latin typeface="+mn-lt"/>
              </a:rPr>
              <a:t>Active learning is more lasting than passive learning</a:t>
            </a:r>
          </a:p>
          <a:p>
            <a:pPr marL="0" indent="0" eaLnBrk="1" hangingPunct="1">
              <a:lnSpc>
                <a:spcPct val="90000"/>
              </a:lnSpc>
              <a:buNone/>
            </a:pPr>
            <a:r>
              <a:rPr lang="en-US" sz="3300" dirty="0" smtClean="0">
                <a:solidFill>
                  <a:schemeClr val="tx1"/>
                </a:solidFill>
                <a:latin typeface="+mn-lt"/>
              </a:rPr>
              <a:t>       -- Passive learning is an oxymoron*</a:t>
            </a:r>
          </a:p>
          <a:p>
            <a:pPr eaLnBrk="1" hangingPunct="1">
              <a:lnSpc>
                <a:spcPct val="90000"/>
              </a:lnSpc>
              <a:buFont typeface="Wingdings" pitchFamily="2" charset="2"/>
              <a:buNone/>
            </a:pPr>
            <a:endParaRPr lang="en-US" sz="3300" dirty="0" smtClean="0">
              <a:solidFill>
                <a:schemeClr val="tx1"/>
              </a:solidFill>
              <a:latin typeface="+mn-lt"/>
            </a:endParaRPr>
          </a:p>
          <a:p>
            <a:pPr eaLnBrk="1" hangingPunct="1">
              <a:lnSpc>
                <a:spcPct val="90000"/>
              </a:lnSpc>
            </a:pPr>
            <a:r>
              <a:rPr lang="en-US" sz="3300" dirty="0" smtClean="0">
                <a:solidFill>
                  <a:schemeClr val="tx1"/>
                </a:solidFill>
                <a:latin typeface="+mn-lt"/>
              </a:rPr>
              <a:t>Thinking about thinking is important</a:t>
            </a:r>
          </a:p>
          <a:p>
            <a:pPr lvl="1" eaLnBrk="1" hangingPunct="1">
              <a:lnSpc>
                <a:spcPct val="90000"/>
              </a:lnSpc>
            </a:pPr>
            <a:r>
              <a:rPr lang="en-US" sz="3300" dirty="0" smtClean="0"/>
              <a:t>Metacognition**</a:t>
            </a:r>
          </a:p>
          <a:p>
            <a:pPr eaLnBrk="1" hangingPunct="1">
              <a:lnSpc>
                <a:spcPct val="90000"/>
              </a:lnSpc>
              <a:buFont typeface="Wingdings" pitchFamily="2" charset="2"/>
              <a:buNone/>
            </a:pPr>
            <a:endParaRPr lang="en-US" sz="3300" dirty="0" smtClean="0">
              <a:solidFill>
                <a:schemeClr val="tx1"/>
              </a:solidFill>
              <a:latin typeface="+mn-lt"/>
            </a:endParaRPr>
          </a:p>
          <a:p>
            <a:pPr eaLnBrk="1" hangingPunct="1">
              <a:lnSpc>
                <a:spcPct val="90000"/>
              </a:lnSpc>
            </a:pPr>
            <a:r>
              <a:rPr lang="en-US" sz="3300" dirty="0" smtClean="0">
                <a:solidFill>
                  <a:schemeClr val="tx1"/>
                </a:solidFill>
                <a:latin typeface="+mn-lt"/>
              </a:rPr>
              <a:t>The level at which learning occurs is important </a:t>
            </a:r>
          </a:p>
          <a:p>
            <a:pPr lvl="1" eaLnBrk="1" hangingPunct="1">
              <a:lnSpc>
                <a:spcPct val="90000"/>
              </a:lnSpc>
            </a:pPr>
            <a:r>
              <a:rPr lang="en-US" sz="3300" dirty="0" smtClean="0"/>
              <a:t> Bloom’s Taxonomy***</a:t>
            </a:r>
          </a:p>
          <a:p>
            <a:pPr lvl="1" eaLnBrk="1" hangingPunct="1">
              <a:lnSpc>
                <a:spcPct val="90000"/>
              </a:lnSpc>
              <a:buFontTx/>
              <a:buNone/>
            </a:pPr>
            <a:r>
              <a:rPr lang="en-US" sz="2400" dirty="0" smtClean="0">
                <a:latin typeface="Goudy Old Style" pitchFamily="18" charset="0"/>
              </a:rPr>
              <a:t>	</a:t>
            </a:r>
          </a:p>
          <a:p>
            <a:pPr lvl="1" eaLnBrk="1" hangingPunct="1">
              <a:lnSpc>
                <a:spcPct val="90000"/>
              </a:lnSpc>
              <a:buFontTx/>
              <a:buNone/>
            </a:pPr>
            <a:r>
              <a:rPr lang="en-US" sz="2400" dirty="0" smtClean="0">
                <a:latin typeface="Goudy Old Style" pitchFamily="18" charset="0"/>
              </a:rPr>
              <a:t>			</a:t>
            </a:r>
          </a:p>
          <a:p>
            <a:pPr marL="0" lvl="1" eaLnBrk="1" hangingPunct="1">
              <a:lnSpc>
                <a:spcPct val="90000"/>
              </a:lnSpc>
              <a:buFontTx/>
              <a:buNone/>
            </a:pPr>
            <a:r>
              <a:rPr lang="en-US" sz="2100" dirty="0" smtClean="0"/>
              <a:t>*Cross, Patricia, </a:t>
            </a:r>
            <a:r>
              <a:rPr lang="en-US" sz="2100" dirty="0"/>
              <a:t>“Opening Windows on Learning” League for </a:t>
            </a:r>
            <a:r>
              <a:rPr lang="en-US" sz="2100" dirty="0" smtClean="0"/>
              <a:t>Innovation </a:t>
            </a:r>
            <a:r>
              <a:rPr lang="en-US" sz="2100" dirty="0"/>
              <a:t>in the Community College, June 1998, p. 21</a:t>
            </a:r>
            <a:r>
              <a:rPr lang="en-US" sz="2100" dirty="0" smtClean="0"/>
              <a:t>.</a:t>
            </a:r>
            <a:endParaRPr lang="en-US" sz="2100" dirty="0"/>
          </a:p>
          <a:p>
            <a:pPr marL="0" indent="0">
              <a:buNone/>
            </a:pPr>
            <a:r>
              <a:rPr lang="en-US" sz="2100" dirty="0" smtClean="0">
                <a:solidFill>
                  <a:schemeClr val="tx1"/>
                </a:solidFill>
                <a:latin typeface="+mn-lt"/>
              </a:rPr>
              <a:t>** Flavell, John,  “Metacognition </a:t>
            </a:r>
            <a:r>
              <a:rPr lang="en-US" sz="2100" dirty="0">
                <a:solidFill>
                  <a:schemeClr val="tx1"/>
                </a:solidFill>
                <a:latin typeface="+mn-lt"/>
              </a:rPr>
              <a:t>and cognitive monitoring: A </a:t>
            </a:r>
            <a:r>
              <a:rPr lang="en-US" sz="2100" dirty="0" smtClean="0">
                <a:solidFill>
                  <a:schemeClr val="tx1"/>
                </a:solidFill>
                <a:latin typeface="+mn-lt"/>
              </a:rPr>
              <a:t>new area </a:t>
            </a:r>
            <a:r>
              <a:rPr lang="en-US" sz="2100" dirty="0">
                <a:solidFill>
                  <a:schemeClr val="tx1"/>
                </a:solidFill>
                <a:latin typeface="+mn-lt"/>
              </a:rPr>
              <a:t>of cognitive–developmental inquiry</a:t>
            </a:r>
            <a:r>
              <a:rPr lang="en-US" sz="2100" dirty="0" smtClean="0">
                <a:solidFill>
                  <a:schemeClr val="tx1"/>
                </a:solidFill>
                <a:latin typeface="+mn-lt"/>
              </a:rPr>
              <a:t>.”  </a:t>
            </a:r>
            <a:r>
              <a:rPr lang="en-US" sz="2100" i="1" dirty="0" smtClean="0">
                <a:solidFill>
                  <a:schemeClr val="tx1"/>
                </a:solidFill>
                <a:latin typeface="+mn-lt"/>
              </a:rPr>
              <a:t>American Psychologist</a:t>
            </a:r>
            <a:r>
              <a:rPr lang="en-US" sz="2100" dirty="0">
                <a:solidFill>
                  <a:schemeClr val="tx1"/>
                </a:solidFill>
                <a:latin typeface="+mn-lt"/>
              </a:rPr>
              <a:t>, Vol 34(10), Oct 1979, </a:t>
            </a:r>
            <a:r>
              <a:rPr lang="en-US" sz="2100" dirty="0" smtClean="0">
                <a:solidFill>
                  <a:schemeClr val="tx1"/>
                </a:solidFill>
                <a:latin typeface="+mn-lt"/>
              </a:rPr>
              <a:t>906-911.</a:t>
            </a:r>
            <a:endParaRPr lang="en-US" sz="2100" dirty="0">
              <a:solidFill>
                <a:schemeClr val="tx1"/>
              </a:solidFill>
              <a:latin typeface="+mn-lt"/>
            </a:endParaRPr>
          </a:p>
          <a:p>
            <a:pPr marL="0" indent="0">
              <a:buNone/>
            </a:pPr>
            <a:r>
              <a:rPr lang="en-US" sz="2100" dirty="0" smtClean="0">
                <a:solidFill>
                  <a:schemeClr val="tx1"/>
                </a:solidFill>
                <a:latin typeface="+mn-lt"/>
              </a:rPr>
              <a:t>*** Bloom Benjamin. </a:t>
            </a:r>
            <a:r>
              <a:rPr lang="en-US" sz="2100" dirty="0">
                <a:solidFill>
                  <a:schemeClr val="tx1"/>
                </a:solidFill>
                <a:latin typeface="+mn-lt"/>
              </a:rPr>
              <a:t>S. (1956). </a:t>
            </a:r>
            <a:r>
              <a:rPr lang="en-US" sz="2100" i="1" dirty="0">
                <a:solidFill>
                  <a:schemeClr val="tx1"/>
                </a:solidFill>
                <a:latin typeface="+mn-lt"/>
              </a:rPr>
              <a:t>Taxonomy of Educational  </a:t>
            </a:r>
            <a:r>
              <a:rPr lang="en-US" sz="2100" i="1" dirty="0" smtClean="0">
                <a:solidFill>
                  <a:schemeClr val="tx1"/>
                </a:solidFill>
                <a:latin typeface="+mn-lt"/>
              </a:rPr>
              <a:t>Objectives</a:t>
            </a:r>
            <a:r>
              <a:rPr lang="en-US" sz="2100" i="1" dirty="0">
                <a:solidFill>
                  <a:schemeClr val="tx1"/>
                </a:solidFill>
                <a:latin typeface="+mn-lt"/>
              </a:rPr>
              <a:t>, Handbook I: The Cognitive Domain.</a:t>
            </a:r>
            <a:r>
              <a:rPr lang="en-US" sz="2100" dirty="0">
                <a:solidFill>
                  <a:schemeClr val="tx1"/>
                </a:solidFill>
                <a:latin typeface="+mn-lt"/>
              </a:rPr>
              <a:t> New York: </a:t>
            </a:r>
            <a:r>
              <a:rPr lang="en-US" sz="2100" dirty="0" smtClean="0">
                <a:solidFill>
                  <a:schemeClr val="tx1"/>
                </a:solidFill>
                <a:latin typeface="+mn-lt"/>
              </a:rPr>
              <a:t>David </a:t>
            </a:r>
            <a:r>
              <a:rPr lang="en-US" sz="2100" dirty="0">
                <a:solidFill>
                  <a:schemeClr val="tx1"/>
                </a:solidFill>
                <a:latin typeface="+mn-lt"/>
              </a:rPr>
              <a:t>McKay Co Inc. </a:t>
            </a:r>
            <a:endParaRPr lang="en-US" sz="2100" dirty="0" smtClean="0">
              <a:solidFill>
                <a:schemeClr val="tx1"/>
              </a:solidFill>
              <a:latin typeface="+mn-lt"/>
            </a:endParaRPr>
          </a:p>
        </p:txBody>
      </p:sp>
      <p:sp>
        <p:nvSpPr>
          <p:cNvPr id="5" name="Rectangle 4"/>
          <p:cNvSpPr/>
          <p:nvPr/>
        </p:nvSpPr>
        <p:spPr>
          <a:xfrm>
            <a:off x="0" y="0"/>
            <a:ext cx="685800" cy="6858000"/>
          </a:xfrm>
          <a:prstGeom prst="rect">
            <a:avLst/>
          </a:prstGeom>
          <a:solidFill>
            <a:srgbClr val="288B90"/>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239904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itle 1"/>
          <p:cNvSpPr>
            <a:spLocks noGrp="1"/>
          </p:cNvSpPr>
          <p:nvPr>
            <p:ph type="title"/>
          </p:nvPr>
        </p:nvSpPr>
        <p:spPr>
          <a:xfrm>
            <a:off x="1066800" y="228600"/>
            <a:ext cx="7772400" cy="838200"/>
          </a:xfrm>
        </p:spPr>
        <p:txBody>
          <a:bodyPr>
            <a:normAutofit fontScale="90000"/>
          </a:bodyPr>
          <a:lstStyle/>
          <a:p>
            <a:pPr algn="ctr" eaLnBrk="1" hangingPunct="1"/>
            <a:r>
              <a:rPr lang="en-US" dirty="0" smtClean="0">
                <a:solidFill>
                  <a:schemeClr val="tx1"/>
                </a:solidFill>
                <a:latin typeface="+mn-lt"/>
              </a:rPr>
              <a:t>Bloom’s Taxonomy</a:t>
            </a:r>
            <a:r>
              <a:rPr lang="en-US" dirty="0" smtClean="0">
                <a:solidFill>
                  <a:schemeClr val="tx1"/>
                </a:solidFill>
              </a:rPr>
              <a:t/>
            </a:r>
            <a:br>
              <a:rPr lang="en-US" dirty="0" smtClean="0">
                <a:solidFill>
                  <a:schemeClr val="tx1"/>
                </a:solidFill>
              </a:rPr>
            </a:br>
            <a:endParaRPr lang="en-US" sz="2800" dirty="0" smtClean="0">
              <a:solidFill>
                <a:schemeClr val="tx1"/>
              </a:solidFill>
            </a:endParaRPr>
          </a:p>
        </p:txBody>
      </p:sp>
      <p:pic>
        <p:nvPicPr>
          <p:cNvPr id="27651" name="Picture 2"/>
          <p:cNvPicPr>
            <a:picLocks noGrp="1" noChangeAspect="1" noChangeArrowheads="1"/>
          </p:cNvPicPr>
          <p:nvPr>
            <p:ph idx="1"/>
          </p:nvPr>
        </p:nvPicPr>
        <p:blipFill>
          <a:blip r:embed="rId2" cstate="print"/>
          <a:srcRect/>
          <a:stretch>
            <a:fillRect/>
          </a:stretch>
        </p:blipFill>
        <p:spPr>
          <a:xfrm>
            <a:off x="0" y="1295400"/>
            <a:ext cx="9144000" cy="4230688"/>
          </a:xfrm>
          <a:noFill/>
        </p:spPr>
      </p:pic>
      <p:sp>
        <p:nvSpPr>
          <p:cNvPr id="27652" name="TextBox 5"/>
          <p:cNvSpPr txBox="1">
            <a:spLocks noChangeArrowheads="1"/>
          </p:cNvSpPr>
          <p:nvPr/>
        </p:nvSpPr>
        <p:spPr bwMode="auto">
          <a:xfrm>
            <a:off x="2275" y="5638800"/>
            <a:ext cx="9144000" cy="1231106"/>
          </a:xfrm>
          <a:prstGeom prst="rect">
            <a:avLst/>
          </a:prstGeom>
          <a:noFill/>
          <a:ln w="9525">
            <a:noFill/>
            <a:miter lim="800000"/>
            <a:headEnd/>
            <a:tailEnd/>
          </a:ln>
        </p:spPr>
        <p:txBody>
          <a:bodyPr>
            <a:spAutoFit/>
          </a:bodyPr>
          <a:lstStyle/>
          <a:p>
            <a:pPr algn="ctr"/>
            <a:r>
              <a:rPr lang="en-US" sz="2800" dirty="0">
                <a:latin typeface="Technical"/>
              </a:rPr>
              <a:t>Anderson &amp; Krathwohl, 2001 </a:t>
            </a:r>
            <a:endParaRPr lang="en-US" sz="2800" dirty="0" smtClean="0">
              <a:latin typeface="Technical"/>
            </a:endParaRPr>
          </a:p>
          <a:p>
            <a:pPr algn="ctr"/>
            <a:endParaRPr lang="en-US" sz="2800" i="1" dirty="0">
              <a:latin typeface="Technical"/>
            </a:endParaRPr>
          </a:p>
          <a:p>
            <a:pPr algn="ctr"/>
            <a:r>
              <a:rPr lang="en-US" i="1" dirty="0" smtClean="0">
                <a:latin typeface="Technical"/>
              </a:rPr>
              <a:t>http</a:t>
            </a:r>
            <a:r>
              <a:rPr lang="en-US" i="1" dirty="0">
                <a:latin typeface="Technical"/>
              </a:rPr>
              <a:t>://projects.coe.uga.edu/epltt/index.php?title=Bloom's_Taxonomy</a:t>
            </a:r>
          </a:p>
        </p:txBody>
      </p:sp>
      <p:cxnSp>
        <p:nvCxnSpPr>
          <p:cNvPr id="5" name="Straight Connector 4"/>
          <p:cNvCxnSpPr/>
          <p:nvPr/>
        </p:nvCxnSpPr>
        <p:spPr>
          <a:xfrm>
            <a:off x="0" y="1066800"/>
            <a:ext cx="9144000" cy="0"/>
          </a:xfrm>
          <a:prstGeom prst="line">
            <a:avLst/>
          </a:prstGeom>
          <a:ln w="127000">
            <a:solidFill>
              <a:srgbClr val="288B9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6172200"/>
            <a:ext cx="9144000" cy="0"/>
          </a:xfrm>
          <a:prstGeom prst="line">
            <a:avLst/>
          </a:prstGeom>
          <a:ln w="63500">
            <a:solidFill>
              <a:srgbClr val="288B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77169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700" name="Picture 17" descr="hhmi_logo.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01000" y="6210300"/>
            <a:ext cx="99060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03" name="Picture 2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863" y="6159500"/>
            <a:ext cx="9229726"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7704" name="Picture 1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72413" y="6223000"/>
            <a:ext cx="1044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0" y="0"/>
            <a:ext cx="9144000" cy="708025"/>
          </a:xfrm>
          <a:prstGeom prst="rect">
            <a:avLst/>
          </a:prstGeom>
          <a:solidFill>
            <a:srgbClr val="461D7C"/>
          </a:solidFill>
        </p:spPr>
        <p:txBody>
          <a:bodyPr>
            <a:spAutoFit/>
          </a:bodyPr>
          <a:lstStyle/>
          <a:p>
            <a:pPr algn="ctr" eaLnBrk="1" fontAlgn="auto" hangingPunct="1">
              <a:spcBef>
                <a:spcPts val="0"/>
              </a:spcBef>
              <a:spcAft>
                <a:spcPts val="0"/>
              </a:spcAft>
              <a:defRPr/>
            </a:pPr>
            <a:r>
              <a:rPr lang="en-US" sz="4000" b="1" cap="small" dirty="0">
                <a:solidFill>
                  <a:prstClr val="white"/>
                </a:solidFill>
                <a:latin typeface="Calibri"/>
                <a:ea typeface="+mn-ea"/>
                <a:cs typeface="Arial" panose="020B0604020202020204" pitchFamily="34" charset="0"/>
              </a:rPr>
              <a:t>LSU-HHMI Professors Program</a:t>
            </a:r>
          </a:p>
        </p:txBody>
      </p:sp>
      <p:pic>
        <p:nvPicPr>
          <p:cNvPr id="3" name="Picture 2"/>
          <p:cNvPicPr>
            <a:picLocks noChangeAspect="1"/>
          </p:cNvPicPr>
          <p:nvPr/>
        </p:nvPicPr>
        <p:blipFill rotWithShape="1">
          <a:blip r:embed="rId6">
            <a:extLst>
              <a:ext uri="{28A0092B-C50C-407E-A947-70E740481C1C}">
                <a14:useLocalDpi xmlns:a14="http://schemas.microsoft.com/office/drawing/2010/main" val="0"/>
              </a:ext>
            </a:extLst>
          </a:blip>
          <a:srcRect l="1372" t="2750" r="2007" b="12791"/>
          <a:stretch/>
        </p:blipFill>
        <p:spPr>
          <a:xfrm>
            <a:off x="186217" y="1193980"/>
            <a:ext cx="7079427" cy="4611598"/>
          </a:xfrm>
          <a:prstGeom prst="rect">
            <a:avLst/>
          </a:prstGeom>
        </p:spPr>
      </p:pic>
      <p:sp>
        <p:nvSpPr>
          <p:cNvPr id="153609" name="TextBox 20"/>
          <p:cNvSpPr txBox="1">
            <a:spLocks noChangeArrowheads="1"/>
          </p:cNvSpPr>
          <p:nvPr/>
        </p:nvSpPr>
        <p:spPr bwMode="auto">
          <a:xfrm>
            <a:off x="5995358" y="783686"/>
            <a:ext cx="3191505" cy="1315745"/>
          </a:xfrm>
          <a:prstGeom prst="rect">
            <a:avLst/>
          </a:prstGeom>
          <a:solidFill>
            <a:srgbClr val="FFFFFF"/>
          </a:solidFill>
          <a:ln>
            <a:noFill/>
          </a:ln>
          <a:effectLst>
            <a:outerShdw blurRad="50800" dist="38100" dir="2700000" algn="tl" rotWithShape="0">
              <a:prstClr val="black">
                <a:alpha val="40000"/>
              </a:prstClr>
            </a:outerShdw>
          </a:effectLst>
        </p:spPr>
        <p:txBody>
          <a:bodyPr wrap="square">
            <a:spAutoFit/>
          </a:bodyPr>
          <a:lstStyle>
            <a:lvl1pPr marL="285750" indent="-285750">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spcAft>
                <a:spcPts val="300"/>
              </a:spcAft>
              <a:buFont typeface="Arial" panose="020B0604020202020204" pitchFamily="34" charset="0"/>
              <a:buChar char="•"/>
              <a:defRPr/>
            </a:pPr>
            <a:r>
              <a:rPr lang="en-US" altLang="en-US" b="1" dirty="0" smtClean="0">
                <a:solidFill>
                  <a:srgbClr val="05020A"/>
                </a:solidFill>
                <a:cs typeface="Arial" panose="020B0604020202020204" pitchFamily="34" charset="0"/>
              </a:rPr>
              <a:t>84% STEM Graduation Rate</a:t>
            </a:r>
          </a:p>
          <a:p>
            <a:pPr lvl="1" eaLnBrk="1" hangingPunct="1">
              <a:spcAft>
                <a:spcPts val="300"/>
              </a:spcAft>
              <a:buFont typeface="Arial" panose="020B0604020202020204" pitchFamily="34" charset="0"/>
              <a:buChar char="•"/>
              <a:defRPr/>
            </a:pPr>
            <a:r>
              <a:rPr lang="en-US" altLang="en-US" b="1" dirty="0" smtClean="0">
                <a:solidFill>
                  <a:srgbClr val="05020A"/>
                </a:solidFill>
                <a:cs typeface="Arial" panose="020B0604020202020204" pitchFamily="34" charset="0"/>
              </a:rPr>
              <a:t>84%  women</a:t>
            </a:r>
          </a:p>
          <a:p>
            <a:pPr lvl="1" eaLnBrk="1" hangingPunct="1">
              <a:spcAft>
                <a:spcPts val="300"/>
              </a:spcAft>
              <a:buFont typeface="Arial" panose="020B0604020202020204" pitchFamily="34" charset="0"/>
              <a:buChar char="•"/>
              <a:defRPr/>
            </a:pPr>
            <a:r>
              <a:rPr lang="en-US" altLang="en-US" b="1" dirty="0" smtClean="0">
                <a:solidFill>
                  <a:srgbClr val="05020A"/>
                </a:solidFill>
                <a:cs typeface="Arial" panose="020B0604020202020204" pitchFamily="34" charset="0"/>
              </a:rPr>
              <a:t>83% men</a:t>
            </a:r>
            <a:endParaRPr lang="en-US" altLang="en-US" sz="1400" b="1" dirty="0" smtClean="0">
              <a:solidFill>
                <a:srgbClr val="05020A"/>
              </a:solidFill>
              <a:cs typeface="Arial" panose="020B0604020202020204" pitchFamily="34" charset="0"/>
            </a:endParaRPr>
          </a:p>
          <a:p>
            <a:pPr lvl="1" eaLnBrk="1" hangingPunct="1">
              <a:spcAft>
                <a:spcPts val="300"/>
              </a:spcAft>
              <a:buFont typeface="Arial" panose="020B0604020202020204" pitchFamily="34" charset="0"/>
              <a:buChar char="•"/>
              <a:defRPr/>
            </a:pPr>
            <a:r>
              <a:rPr lang="en-US" altLang="en-US" b="1" dirty="0" smtClean="0">
                <a:solidFill>
                  <a:srgbClr val="05020A"/>
                </a:solidFill>
                <a:cs typeface="Arial" panose="020B0604020202020204" pitchFamily="34" charset="0"/>
              </a:rPr>
              <a:t>82% African-American</a:t>
            </a:r>
            <a:endParaRPr lang="en-US" altLang="en-US" sz="1400" b="1" dirty="0" smtClean="0">
              <a:solidFill>
                <a:srgbClr val="05020A"/>
              </a:solidFill>
              <a:cs typeface="Arial" panose="020B0604020202020204" pitchFamily="34" charset="0"/>
            </a:endParaRPr>
          </a:p>
        </p:txBody>
      </p:sp>
    </p:spTree>
    <p:extLst>
      <p:ext uri="{BB962C8B-B14F-4D97-AF65-F5344CB8AC3E}">
        <p14:creationId xmlns:p14="http://schemas.microsoft.com/office/powerpoint/2010/main" val="2438581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p:cNvSpPr>
            <a:spLocks noChangeArrowheads="1"/>
          </p:cNvSpPr>
          <p:nvPr/>
        </p:nvSpPr>
        <p:spPr bwMode="auto">
          <a:xfrm>
            <a:off x="1524000" y="201613"/>
            <a:ext cx="6172200" cy="6253162"/>
          </a:xfrm>
          <a:prstGeom prst="triangle">
            <a:avLst>
              <a:gd name="adj" fmla="val 50000"/>
            </a:avLst>
          </a:prstGeom>
          <a:solidFill>
            <a:schemeClr val="bg1"/>
          </a:solidFill>
          <a:ln w="9525">
            <a:solidFill>
              <a:schemeClr val="tx1"/>
            </a:solidFill>
            <a:miter lim="800000"/>
            <a:headEnd/>
            <a:tailEnd/>
          </a:ln>
        </p:spPr>
        <p:txBody>
          <a:bodyPr wrap="none" anchor="ctr"/>
          <a:lstStyle/>
          <a:p>
            <a:endParaRPr lang="en-US" dirty="0"/>
          </a:p>
        </p:txBody>
      </p:sp>
      <p:sp>
        <p:nvSpPr>
          <p:cNvPr id="28675" name="Freeform 3"/>
          <p:cNvSpPr>
            <a:spLocks/>
          </p:cNvSpPr>
          <p:nvPr/>
        </p:nvSpPr>
        <p:spPr bwMode="auto">
          <a:xfrm>
            <a:off x="2541588" y="4337050"/>
            <a:ext cx="4117975" cy="1588"/>
          </a:xfrm>
          <a:custGeom>
            <a:avLst/>
            <a:gdLst>
              <a:gd name="T0" fmla="*/ 0 w 2853"/>
              <a:gd name="T1" fmla="*/ 0 h 1"/>
              <a:gd name="T2" fmla="*/ 2147483647 w 2853"/>
              <a:gd name="T3" fmla="*/ 0 h 1"/>
              <a:gd name="T4" fmla="*/ 0 60000 65536"/>
              <a:gd name="T5" fmla="*/ 0 60000 65536"/>
              <a:gd name="T6" fmla="*/ 0 w 2853"/>
              <a:gd name="T7" fmla="*/ 0 h 1"/>
              <a:gd name="T8" fmla="*/ 2853 w 2853"/>
              <a:gd name="T9" fmla="*/ 1 h 1"/>
            </a:gdLst>
            <a:ahLst/>
            <a:cxnLst>
              <a:cxn ang="T4">
                <a:pos x="T0" y="T1"/>
              </a:cxn>
              <a:cxn ang="T5">
                <a:pos x="T2" y="T3"/>
              </a:cxn>
            </a:cxnLst>
            <a:rect l="T6" t="T7" r="T8" b="T9"/>
            <a:pathLst>
              <a:path w="2853" h="1">
                <a:moveTo>
                  <a:pt x="0" y="0"/>
                </a:moveTo>
                <a:lnTo>
                  <a:pt x="2853" y="0"/>
                </a:lnTo>
              </a:path>
            </a:pathLst>
          </a:custGeom>
          <a:noFill/>
          <a:ln w="9525">
            <a:solidFill>
              <a:schemeClr val="tx1"/>
            </a:solidFill>
            <a:round/>
            <a:headEnd/>
            <a:tailEnd/>
          </a:ln>
        </p:spPr>
        <p:txBody>
          <a:bodyPr/>
          <a:lstStyle/>
          <a:p>
            <a:endParaRPr lang="en-US" dirty="0"/>
          </a:p>
        </p:txBody>
      </p:sp>
      <p:sp>
        <p:nvSpPr>
          <p:cNvPr id="28676" name="Freeform 4"/>
          <p:cNvSpPr>
            <a:spLocks/>
          </p:cNvSpPr>
          <p:nvPr/>
        </p:nvSpPr>
        <p:spPr bwMode="auto">
          <a:xfrm>
            <a:off x="2032000" y="5454650"/>
            <a:ext cx="5181600" cy="1588"/>
          </a:xfrm>
          <a:custGeom>
            <a:avLst/>
            <a:gdLst>
              <a:gd name="T0" fmla="*/ 0 w 3590"/>
              <a:gd name="T1" fmla="*/ 0 h 1"/>
              <a:gd name="T2" fmla="*/ 2147483647 w 3590"/>
              <a:gd name="T3" fmla="*/ 0 h 1"/>
              <a:gd name="T4" fmla="*/ 0 60000 65536"/>
              <a:gd name="T5" fmla="*/ 0 60000 65536"/>
              <a:gd name="T6" fmla="*/ 0 w 3590"/>
              <a:gd name="T7" fmla="*/ 0 h 1"/>
              <a:gd name="T8" fmla="*/ 3590 w 3590"/>
              <a:gd name="T9" fmla="*/ 1 h 1"/>
            </a:gdLst>
            <a:ahLst/>
            <a:cxnLst>
              <a:cxn ang="T4">
                <a:pos x="T0" y="T1"/>
              </a:cxn>
              <a:cxn ang="T5">
                <a:pos x="T2" y="T3"/>
              </a:cxn>
            </a:cxnLst>
            <a:rect l="T6" t="T7" r="T8" b="T9"/>
            <a:pathLst>
              <a:path w="3590" h="1">
                <a:moveTo>
                  <a:pt x="0" y="0"/>
                </a:moveTo>
                <a:lnTo>
                  <a:pt x="3590" y="0"/>
                </a:lnTo>
              </a:path>
            </a:pathLst>
          </a:custGeom>
          <a:noFill/>
          <a:ln w="9525">
            <a:solidFill>
              <a:schemeClr val="tx1"/>
            </a:solidFill>
            <a:round/>
            <a:headEnd/>
            <a:tailEnd/>
          </a:ln>
        </p:spPr>
        <p:txBody>
          <a:bodyPr/>
          <a:lstStyle/>
          <a:p>
            <a:endParaRPr lang="en-US" dirty="0"/>
          </a:p>
        </p:txBody>
      </p:sp>
      <p:sp>
        <p:nvSpPr>
          <p:cNvPr id="28677" name="Text Box 5"/>
          <p:cNvSpPr txBox="1">
            <a:spLocks noChangeArrowheads="1"/>
          </p:cNvSpPr>
          <p:nvPr/>
        </p:nvSpPr>
        <p:spPr bwMode="auto">
          <a:xfrm>
            <a:off x="3848100" y="673100"/>
            <a:ext cx="1524000" cy="417513"/>
          </a:xfrm>
          <a:prstGeom prst="rect">
            <a:avLst/>
          </a:prstGeom>
          <a:noFill/>
          <a:ln w="9525">
            <a:noFill/>
            <a:miter lim="800000"/>
            <a:headEnd/>
            <a:tailEnd/>
          </a:ln>
        </p:spPr>
        <p:txBody>
          <a:bodyPr lIns="82058" tIns="41029" rIns="82058" bIns="41029">
            <a:spAutoFit/>
          </a:bodyPr>
          <a:lstStyle/>
          <a:p>
            <a:pPr algn="ctr" defTabSz="820738">
              <a:spcBef>
                <a:spcPct val="50000"/>
              </a:spcBef>
            </a:pPr>
            <a:r>
              <a:rPr lang="en-US" sz="2200" dirty="0">
                <a:latin typeface="Kabel Ult BT" pitchFamily="34" charset="0"/>
              </a:rPr>
              <a:t>Creating</a:t>
            </a:r>
          </a:p>
        </p:txBody>
      </p:sp>
      <p:sp>
        <p:nvSpPr>
          <p:cNvPr id="28678" name="Text Box 6"/>
          <p:cNvSpPr txBox="1">
            <a:spLocks noChangeArrowheads="1"/>
          </p:cNvSpPr>
          <p:nvPr/>
        </p:nvSpPr>
        <p:spPr bwMode="auto">
          <a:xfrm>
            <a:off x="3852863" y="1597025"/>
            <a:ext cx="1524000" cy="417513"/>
          </a:xfrm>
          <a:prstGeom prst="rect">
            <a:avLst/>
          </a:prstGeom>
          <a:noFill/>
          <a:ln w="9525">
            <a:noFill/>
            <a:miter lim="800000"/>
            <a:headEnd/>
            <a:tailEnd/>
          </a:ln>
        </p:spPr>
        <p:txBody>
          <a:bodyPr lIns="82058" tIns="41029" rIns="82058" bIns="41029">
            <a:spAutoFit/>
          </a:bodyPr>
          <a:lstStyle/>
          <a:p>
            <a:pPr algn="ctr" defTabSz="820738">
              <a:spcBef>
                <a:spcPct val="50000"/>
              </a:spcBef>
            </a:pPr>
            <a:r>
              <a:rPr lang="en-US" sz="2200" dirty="0">
                <a:latin typeface="Kabel Ult BT" pitchFamily="34" charset="0"/>
              </a:rPr>
              <a:t>Evaluating</a:t>
            </a:r>
          </a:p>
        </p:txBody>
      </p:sp>
      <p:sp>
        <p:nvSpPr>
          <p:cNvPr id="28679" name="Text Box 7"/>
          <p:cNvSpPr txBox="1">
            <a:spLocks noChangeArrowheads="1"/>
          </p:cNvSpPr>
          <p:nvPr/>
        </p:nvSpPr>
        <p:spPr bwMode="auto">
          <a:xfrm>
            <a:off x="3852863" y="2597150"/>
            <a:ext cx="1524000" cy="417513"/>
          </a:xfrm>
          <a:prstGeom prst="rect">
            <a:avLst/>
          </a:prstGeom>
          <a:noFill/>
          <a:ln w="9525">
            <a:noFill/>
            <a:miter lim="800000"/>
            <a:headEnd/>
            <a:tailEnd/>
          </a:ln>
        </p:spPr>
        <p:txBody>
          <a:bodyPr lIns="82058" tIns="41029" rIns="82058" bIns="41029">
            <a:spAutoFit/>
          </a:bodyPr>
          <a:lstStyle/>
          <a:p>
            <a:pPr algn="ctr" defTabSz="820738">
              <a:spcBef>
                <a:spcPct val="50000"/>
              </a:spcBef>
            </a:pPr>
            <a:r>
              <a:rPr lang="en-US" sz="2200" dirty="0">
                <a:latin typeface="Kabel Ult BT" pitchFamily="34" charset="0"/>
              </a:rPr>
              <a:t>Analyzing</a:t>
            </a:r>
          </a:p>
        </p:txBody>
      </p:sp>
      <p:sp>
        <p:nvSpPr>
          <p:cNvPr id="28680" name="Text Box 8"/>
          <p:cNvSpPr txBox="1">
            <a:spLocks noChangeArrowheads="1"/>
          </p:cNvSpPr>
          <p:nvPr/>
        </p:nvSpPr>
        <p:spPr bwMode="auto">
          <a:xfrm>
            <a:off x="3640138" y="3594100"/>
            <a:ext cx="1939925" cy="417513"/>
          </a:xfrm>
          <a:prstGeom prst="rect">
            <a:avLst/>
          </a:prstGeom>
          <a:noFill/>
          <a:ln w="9525">
            <a:noFill/>
            <a:miter lim="800000"/>
            <a:headEnd/>
            <a:tailEnd/>
          </a:ln>
        </p:spPr>
        <p:txBody>
          <a:bodyPr lIns="82058" tIns="41029" rIns="82058" bIns="41029">
            <a:spAutoFit/>
          </a:bodyPr>
          <a:lstStyle/>
          <a:p>
            <a:pPr algn="ctr" defTabSz="820738">
              <a:spcBef>
                <a:spcPct val="50000"/>
              </a:spcBef>
            </a:pPr>
            <a:r>
              <a:rPr lang="en-US" sz="2200" dirty="0">
                <a:latin typeface="Kabel Ult BT" pitchFamily="34" charset="0"/>
              </a:rPr>
              <a:t>Applying</a:t>
            </a:r>
          </a:p>
        </p:txBody>
      </p:sp>
      <p:sp>
        <p:nvSpPr>
          <p:cNvPr id="28681" name="Text Box 9"/>
          <p:cNvSpPr txBox="1">
            <a:spLocks noChangeArrowheads="1"/>
          </p:cNvSpPr>
          <p:nvPr/>
        </p:nvSpPr>
        <p:spPr bwMode="auto">
          <a:xfrm>
            <a:off x="3276600" y="4724400"/>
            <a:ext cx="2424113" cy="417513"/>
          </a:xfrm>
          <a:prstGeom prst="rect">
            <a:avLst/>
          </a:prstGeom>
          <a:noFill/>
          <a:ln w="9525">
            <a:noFill/>
            <a:miter lim="800000"/>
            <a:headEnd/>
            <a:tailEnd/>
          </a:ln>
        </p:spPr>
        <p:txBody>
          <a:bodyPr lIns="82058" tIns="41029" rIns="82058" bIns="41029">
            <a:spAutoFit/>
          </a:bodyPr>
          <a:lstStyle/>
          <a:p>
            <a:pPr algn="ctr" defTabSz="820738">
              <a:spcBef>
                <a:spcPct val="50000"/>
              </a:spcBef>
            </a:pPr>
            <a:r>
              <a:rPr lang="en-US" sz="2200" dirty="0">
                <a:latin typeface="Kabel Ult BT" pitchFamily="34" charset="0"/>
              </a:rPr>
              <a:t>Understanding</a:t>
            </a:r>
          </a:p>
        </p:txBody>
      </p:sp>
      <p:sp>
        <p:nvSpPr>
          <p:cNvPr id="28682" name="Text Box 10"/>
          <p:cNvSpPr txBox="1">
            <a:spLocks noChangeArrowheads="1"/>
          </p:cNvSpPr>
          <p:nvPr/>
        </p:nvSpPr>
        <p:spPr bwMode="auto">
          <a:xfrm>
            <a:off x="3657600" y="5791200"/>
            <a:ext cx="2082800" cy="420688"/>
          </a:xfrm>
          <a:prstGeom prst="rect">
            <a:avLst/>
          </a:prstGeom>
          <a:noFill/>
          <a:ln w="9525">
            <a:noFill/>
            <a:miter lim="800000"/>
            <a:headEnd/>
            <a:tailEnd/>
          </a:ln>
        </p:spPr>
        <p:txBody>
          <a:bodyPr lIns="82058" tIns="41029" rIns="82058" bIns="41029">
            <a:spAutoFit/>
          </a:bodyPr>
          <a:lstStyle/>
          <a:p>
            <a:pPr algn="ctr" defTabSz="820738">
              <a:spcBef>
                <a:spcPct val="50000"/>
              </a:spcBef>
            </a:pPr>
            <a:r>
              <a:rPr lang="en-US" sz="2200" dirty="0">
                <a:latin typeface="Kabel Ult BT" pitchFamily="34" charset="0"/>
              </a:rPr>
              <a:t>Remembering</a:t>
            </a:r>
          </a:p>
        </p:txBody>
      </p:sp>
      <p:sp>
        <p:nvSpPr>
          <p:cNvPr id="28683" name="Text Box 11"/>
          <p:cNvSpPr txBox="1">
            <a:spLocks noChangeArrowheads="1"/>
          </p:cNvSpPr>
          <p:nvPr/>
        </p:nvSpPr>
        <p:spPr bwMode="auto">
          <a:xfrm>
            <a:off x="5680075" y="762000"/>
            <a:ext cx="2397125" cy="1374775"/>
          </a:xfrm>
          <a:prstGeom prst="rect">
            <a:avLst/>
          </a:prstGeom>
          <a:solidFill>
            <a:srgbClr val="FFFFCC"/>
          </a:solidFill>
          <a:ln w="9525">
            <a:solidFill>
              <a:schemeClr val="tx1"/>
            </a:solidFill>
            <a:miter lim="800000"/>
            <a:headEnd/>
            <a:tailEnd/>
          </a:ln>
        </p:spPr>
        <p:txBody>
          <a:bodyPr lIns="82058" tIns="41029" rIns="82058" bIns="41029">
            <a:spAutoFit/>
          </a:bodyPr>
          <a:lstStyle/>
          <a:p>
            <a:r>
              <a:rPr lang="en-US" sz="1400" dirty="0"/>
              <a:t>Putting elements together to form a coherent or functional whole; reorganizing elements into a new pattern or structure through generating,</a:t>
            </a:r>
          </a:p>
          <a:p>
            <a:r>
              <a:rPr lang="en-US" sz="1400" dirty="0"/>
              <a:t>planning, or producing.</a:t>
            </a:r>
            <a:endParaRPr lang="en-US" sz="1300" dirty="0">
              <a:latin typeface="Kabel Bk BT" pitchFamily="34" charset="0"/>
            </a:endParaRPr>
          </a:p>
        </p:txBody>
      </p:sp>
      <p:sp>
        <p:nvSpPr>
          <p:cNvPr id="28684" name="Text Box 12"/>
          <p:cNvSpPr txBox="1">
            <a:spLocks noChangeArrowheads="1"/>
          </p:cNvSpPr>
          <p:nvPr/>
        </p:nvSpPr>
        <p:spPr bwMode="auto">
          <a:xfrm>
            <a:off x="609600" y="1600200"/>
            <a:ext cx="2286000" cy="944634"/>
          </a:xfrm>
          <a:prstGeom prst="rect">
            <a:avLst/>
          </a:prstGeom>
          <a:solidFill>
            <a:srgbClr val="FFFFCC"/>
          </a:solidFill>
          <a:ln w="9525">
            <a:solidFill>
              <a:schemeClr val="tx1"/>
            </a:solidFill>
            <a:miter lim="800000"/>
            <a:headEnd/>
            <a:tailEnd/>
          </a:ln>
        </p:spPr>
        <p:txBody>
          <a:bodyPr wrap="square" lIns="82058" tIns="41029" rIns="82058" bIns="41029">
            <a:spAutoFit/>
          </a:bodyPr>
          <a:lstStyle/>
          <a:p>
            <a:pPr algn="ctr"/>
            <a:r>
              <a:rPr lang="en-US" sz="1400" dirty="0"/>
              <a:t>Making judgments based on criteria and standards through checking and critiquing.</a:t>
            </a:r>
            <a:endParaRPr lang="en-US" sz="1300" dirty="0">
              <a:latin typeface="Kabel Bk BT" pitchFamily="34" charset="0"/>
            </a:endParaRPr>
          </a:p>
        </p:txBody>
      </p:sp>
      <p:sp>
        <p:nvSpPr>
          <p:cNvPr id="28685" name="Text Box 13"/>
          <p:cNvSpPr txBox="1">
            <a:spLocks noChangeArrowheads="1"/>
          </p:cNvSpPr>
          <p:nvPr/>
        </p:nvSpPr>
        <p:spPr bwMode="auto">
          <a:xfrm>
            <a:off x="228600" y="3505200"/>
            <a:ext cx="2354263" cy="728663"/>
          </a:xfrm>
          <a:prstGeom prst="rect">
            <a:avLst/>
          </a:prstGeom>
          <a:solidFill>
            <a:srgbClr val="FFFFCC"/>
          </a:solidFill>
          <a:ln w="9525">
            <a:solidFill>
              <a:schemeClr val="tx1"/>
            </a:solidFill>
            <a:miter lim="800000"/>
            <a:headEnd/>
            <a:tailEnd/>
          </a:ln>
        </p:spPr>
        <p:txBody>
          <a:bodyPr lIns="82058" tIns="41029" rIns="82058" bIns="41029">
            <a:spAutoFit/>
          </a:bodyPr>
          <a:lstStyle/>
          <a:p>
            <a:pPr algn="ctr" defTabSz="820738">
              <a:spcBef>
                <a:spcPct val="50000"/>
              </a:spcBef>
            </a:pPr>
            <a:r>
              <a:rPr lang="en-US" sz="1400" dirty="0"/>
              <a:t>Carrying out or using a procedure through executing, or implementing.</a:t>
            </a:r>
            <a:endParaRPr lang="en-US" sz="1300" dirty="0">
              <a:latin typeface="Kabel Bk BT" pitchFamily="34" charset="0"/>
            </a:endParaRPr>
          </a:p>
        </p:txBody>
      </p:sp>
      <p:sp>
        <p:nvSpPr>
          <p:cNvPr id="28686" name="Text Box 14"/>
          <p:cNvSpPr txBox="1">
            <a:spLocks noChangeArrowheads="1"/>
          </p:cNvSpPr>
          <p:nvPr/>
        </p:nvSpPr>
        <p:spPr bwMode="auto">
          <a:xfrm>
            <a:off x="5943600" y="4235450"/>
            <a:ext cx="2133600" cy="1590675"/>
          </a:xfrm>
          <a:prstGeom prst="rect">
            <a:avLst/>
          </a:prstGeom>
          <a:solidFill>
            <a:srgbClr val="FFFFCC"/>
          </a:solidFill>
          <a:ln w="9525">
            <a:solidFill>
              <a:schemeClr val="tx1"/>
            </a:solidFill>
            <a:miter lim="800000"/>
            <a:headEnd/>
            <a:tailEnd/>
          </a:ln>
        </p:spPr>
        <p:txBody>
          <a:bodyPr lIns="82058" tIns="41029" rIns="82058" bIns="41029">
            <a:spAutoFit/>
          </a:bodyPr>
          <a:lstStyle/>
          <a:p>
            <a:pPr algn="ctr"/>
            <a:r>
              <a:rPr lang="en-US" sz="1400" dirty="0"/>
              <a:t>Constructing meaning from oral, written, and graphic messages through interpreting, exemplifying, classifying, summarizing, inferring, comparing, and explaining.</a:t>
            </a:r>
            <a:endParaRPr lang="en-US" sz="1300" dirty="0">
              <a:latin typeface="Kabel Bk BT" pitchFamily="34" charset="0"/>
            </a:endParaRPr>
          </a:p>
        </p:txBody>
      </p:sp>
      <p:sp>
        <p:nvSpPr>
          <p:cNvPr id="28687" name="Text Box 15"/>
          <p:cNvSpPr txBox="1">
            <a:spLocks noChangeArrowheads="1"/>
          </p:cNvSpPr>
          <p:nvPr/>
        </p:nvSpPr>
        <p:spPr bwMode="auto">
          <a:xfrm>
            <a:off x="304800" y="5334000"/>
            <a:ext cx="2146300" cy="944563"/>
          </a:xfrm>
          <a:prstGeom prst="rect">
            <a:avLst/>
          </a:prstGeom>
          <a:solidFill>
            <a:srgbClr val="FFFFCC"/>
          </a:solidFill>
          <a:ln w="9525">
            <a:solidFill>
              <a:schemeClr val="tx1"/>
            </a:solidFill>
            <a:miter lim="800000"/>
            <a:headEnd/>
            <a:tailEnd/>
          </a:ln>
        </p:spPr>
        <p:txBody>
          <a:bodyPr lIns="82058" tIns="41029" rIns="82058" bIns="41029">
            <a:spAutoFit/>
          </a:bodyPr>
          <a:lstStyle/>
          <a:p>
            <a:pPr algn="ctr"/>
            <a:r>
              <a:rPr lang="en-US" sz="1400" dirty="0"/>
              <a:t>Retrieving, recognizing, and recalling relevant knowledge from</a:t>
            </a:r>
          </a:p>
          <a:p>
            <a:pPr algn="ctr"/>
            <a:r>
              <a:rPr lang="en-US" sz="1400" dirty="0"/>
              <a:t>long-term memory.</a:t>
            </a:r>
            <a:endParaRPr lang="en-US" sz="1300" dirty="0">
              <a:latin typeface="Kabel Bk BT" pitchFamily="34" charset="0"/>
            </a:endParaRPr>
          </a:p>
        </p:txBody>
      </p:sp>
      <p:sp>
        <p:nvSpPr>
          <p:cNvPr id="28688" name="Freeform 16"/>
          <p:cNvSpPr>
            <a:spLocks/>
          </p:cNvSpPr>
          <p:nvPr/>
        </p:nvSpPr>
        <p:spPr bwMode="auto">
          <a:xfrm>
            <a:off x="3546475" y="2351088"/>
            <a:ext cx="2128838" cy="4762"/>
          </a:xfrm>
          <a:custGeom>
            <a:avLst/>
            <a:gdLst>
              <a:gd name="T0" fmla="*/ 0 w 1475"/>
              <a:gd name="T1" fmla="*/ 0 h 3"/>
              <a:gd name="T2" fmla="*/ 2147483647 w 1475"/>
              <a:gd name="T3" fmla="*/ 2147483647 h 3"/>
              <a:gd name="T4" fmla="*/ 0 60000 65536"/>
              <a:gd name="T5" fmla="*/ 0 60000 65536"/>
              <a:gd name="T6" fmla="*/ 0 w 1475"/>
              <a:gd name="T7" fmla="*/ 0 h 3"/>
              <a:gd name="T8" fmla="*/ 1475 w 1475"/>
              <a:gd name="T9" fmla="*/ 3 h 3"/>
            </a:gdLst>
            <a:ahLst/>
            <a:cxnLst>
              <a:cxn ang="T4">
                <a:pos x="T0" y="T1"/>
              </a:cxn>
              <a:cxn ang="T5">
                <a:pos x="T2" y="T3"/>
              </a:cxn>
            </a:cxnLst>
            <a:rect l="T6" t="T7" r="T8" b="T9"/>
            <a:pathLst>
              <a:path w="1475" h="3">
                <a:moveTo>
                  <a:pt x="0" y="0"/>
                </a:moveTo>
                <a:lnTo>
                  <a:pt x="1475" y="3"/>
                </a:lnTo>
              </a:path>
            </a:pathLst>
          </a:custGeom>
          <a:noFill/>
          <a:ln w="9525">
            <a:solidFill>
              <a:schemeClr val="tx1"/>
            </a:solidFill>
            <a:round/>
            <a:headEnd/>
            <a:tailEnd/>
          </a:ln>
        </p:spPr>
        <p:txBody>
          <a:bodyPr/>
          <a:lstStyle/>
          <a:p>
            <a:endParaRPr lang="en-US" dirty="0"/>
          </a:p>
        </p:txBody>
      </p:sp>
      <p:sp>
        <p:nvSpPr>
          <p:cNvPr id="28689" name="AutoShape 17"/>
          <p:cNvSpPr>
            <a:spLocks noChangeArrowheads="1"/>
          </p:cNvSpPr>
          <p:nvPr/>
        </p:nvSpPr>
        <p:spPr bwMode="auto">
          <a:xfrm flipV="1">
            <a:off x="4572000" y="1066800"/>
            <a:ext cx="914400" cy="122238"/>
          </a:xfrm>
          <a:prstGeom prst="rightArrow">
            <a:avLst>
              <a:gd name="adj1" fmla="val 50000"/>
              <a:gd name="adj2" fmla="val 194423"/>
            </a:avLst>
          </a:prstGeom>
          <a:solidFill>
            <a:schemeClr val="folHlink"/>
          </a:solidFill>
          <a:ln w="9525">
            <a:solidFill>
              <a:schemeClr val="tx1"/>
            </a:solidFill>
            <a:miter lim="800000"/>
            <a:headEnd/>
            <a:tailEnd/>
          </a:ln>
        </p:spPr>
        <p:txBody>
          <a:bodyPr wrap="none" anchor="ctr"/>
          <a:lstStyle/>
          <a:p>
            <a:endParaRPr lang="en-US" dirty="0"/>
          </a:p>
        </p:txBody>
      </p:sp>
      <p:sp>
        <p:nvSpPr>
          <p:cNvPr id="28690" name="AutoShape 18"/>
          <p:cNvSpPr>
            <a:spLocks noChangeArrowheads="1"/>
          </p:cNvSpPr>
          <p:nvPr/>
        </p:nvSpPr>
        <p:spPr bwMode="auto">
          <a:xfrm>
            <a:off x="2770188" y="1949450"/>
            <a:ext cx="1109662" cy="134938"/>
          </a:xfrm>
          <a:prstGeom prst="leftArrow">
            <a:avLst>
              <a:gd name="adj1" fmla="val 50000"/>
              <a:gd name="adj2" fmla="val 205587"/>
            </a:avLst>
          </a:prstGeom>
          <a:solidFill>
            <a:schemeClr val="folHlink"/>
          </a:solidFill>
          <a:ln w="9525">
            <a:solidFill>
              <a:schemeClr val="tx1"/>
            </a:solidFill>
            <a:miter lim="800000"/>
            <a:headEnd/>
            <a:tailEnd/>
          </a:ln>
        </p:spPr>
        <p:txBody>
          <a:bodyPr wrap="none" anchor="ctr"/>
          <a:lstStyle/>
          <a:p>
            <a:endParaRPr lang="en-US" dirty="0"/>
          </a:p>
        </p:txBody>
      </p:sp>
      <p:sp>
        <p:nvSpPr>
          <p:cNvPr id="28691" name="AutoShape 19"/>
          <p:cNvSpPr>
            <a:spLocks noChangeArrowheads="1"/>
          </p:cNvSpPr>
          <p:nvPr/>
        </p:nvSpPr>
        <p:spPr bwMode="auto">
          <a:xfrm>
            <a:off x="2590800" y="3810000"/>
            <a:ext cx="1143000" cy="152400"/>
          </a:xfrm>
          <a:prstGeom prst="leftArrow">
            <a:avLst>
              <a:gd name="adj1" fmla="val 50000"/>
              <a:gd name="adj2" fmla="val 246736"/>
            </a:avLst>
          </a:prstGeom>
          <a:solidFill>
            <a:schemeClr val="folHlink"/>
          </a:solidFill>
          <a:ln w="9525">
            <a:solidFill>
              <a:schemeClr val="tx1"/>
            </a:solidFill>
            <a:miter lim="800000"/>
            <a:headEnd/>
            <a:tailEnd/>
          </a:ln>
        </p:spPr>
        <p:txBody>
          <a:bodyPr wrap="none" anchor="ctr"/>
          <a:lstStyle/>
          <a:p>
            <a:endParaRPr lang="en-US" dirty="0"/>
          </a:p>
        </p:txBody>
      </p:sp>
      <p:sp>
        <p:nvSpPr>
          <p:cNvPr id="28692" name="AutoShape 20"/>
          <p:cNvSpPr>
            <a:spLocks noChangeArrowheads="1"/>
          </p:cNvSpPr>
          <p:nvPr/>
        </p:nvSpPr>
        <p:spPr bwMode="auto">
          <a:xfrm>
            <a:off x="5486400" y="4876800"/>
            <a:ext cx="588963" cy="152400"/>
          </a:xfrm>
          <a:prstGeom prst="rightArrow">
            <a:avLst>
              <a:gd name="adj1" fmla="val 50000"/>
              <a:gd name="adj2" fmla="val 175266"/>
            </a:avLst>
          </a:prstGeom>
          <a:solidFill>
            <a:schemeClr val="folHlink"/>
          </a:solidFill>
          <a:ln w="9525">
            <a:solidFill>
              <a:schemeClr val="tx1"/>
            </a:solidFill>
            <a:miter lim="800000"/>
            <a:headEnd/>
            <a:tailEnd/>
          </a:ln>
        </p:spPr>
        <p:txBody>
          <a:bodyPr wrap="none" anchor="ctr"/>
          <a:lstStyle/>
          <a:p>
            <a:endParaRPr lang="en-US" dirty="0"/>
          </a:p>
        </p:txBody>
      </p:sp>
      <p:sp>
        <p:nvSpPr>
          <p:cNvPr id="28693" name="AutoShape 21"/>
          <p:cNvSpPr>
            <a:spLocks noChangeArrowheads="1"/>
          </p:cNvSpPr>
          <p:nvPr/>
        </p:nvSpPr>
        <p:spPr bwMode="auto">
          <a:xfrm>
            <a:off x="2133600" y="5791200"/>
            <a:ext cx="1371600" cy="152400"/>
          </a:xfrm>
          <a:prstGeom prst="leftArrow">
            <a:avLst>
              <a:gd name="adj1" fmla="val 50000"/>
              <a:gd name="adj2" fmla="val 284417"/>
            </a:avLst>
          </a:prstGeom>
          <a:solidFill>
            <a:schemeClr val="folHlink"/>
          </a:solidFill>
          <a:ln w="9525">
            <a:solidFill>
              <a:schemeClr val="tx1"/>
            </a:solidFill>
            <a:miter lim="800000"/>
            <a:headEnd/>
            <a:tailEnd/>
          </a:ln>
        </p:spPr>
        <p:txBody>
          <a:bodyPr wrap="none" anchor="ctr"/>
          <a:lstStyle/>
          <a:p>
            <a:endParaRPr lang="en-US" dirty="0"/>
          </a:p>
        </p:txBody>
      </p:sp>
      <p:sp>
        <p:nvSpPr>
          <p:cNvPr id="28694" name="Text Box 22"/>
          <p:cNvSpPr txBox="1">
            <a:spLocks noChangeArrowheads="1"/>
          </p:cNvSpPr>
          <p:nvPr/>
        </p:nvSpPr>
        <p:spPr bwMode="auto">
          <a:xfrm>
            <a:off x="207963" y="201613"/>
            <a:ext cx="3394075" cy="569912"/>
          </a:xfrm>
          <a:prstGeom prst="rect">
            <a:avLst/>
          </a:prstGeom>
          <a:noFill/>
          <a:ln w="9525">
            <a:noFill/>
            <a:miter lim="800000"/>
            <a:headEnd/>
            <a:tailEnd/>
          </a:ln>
        </p:spPr>
        <p:txBody>
          <a:bodyPr lIns="82058" tIns="41029" rIns="82058" bIns="41029">
            <a:spAutoFit/>
          </a:bodyPr>
          <a:lstStyle/>
          <a:p>
            <a:pPr defTabSz="820738">
              <a:spcBef>
                <a:spcPct val="50000"/>
              </a:spcBef>
            </a:pPr>
            <a:r>
              <a:rPr lang="en-US" sz="3200" b="1" dirty="0">
                <a:latin typeface="Kabel Bk BT" pitchFamily="34" charset="0"/>
              </a:rPr>
              <a:t>Bloom’s Taxonomy</a:t>
            </a:r>
          </a:p>
        </p:txBody>
      </p:sp>
      <p:sp>
        <p:nvSpPr>
          <p:cNvPr id="28695" name="Text Box 23"/>
          <p:cNvSpPr txBox="1">
            <a:spLocks noChangeArrowheads="1"/>
          </p:cNvSpPr>
          <p:nvPr/>
        </p:nvSpPr>
        <p:spPr bwMode="auto">
          <a:xfrm>
            <a:off x="2209800" y="6559550"/>
            <a:ext cx="4533900" cy="298450"/>
          </a:xfrm>
          <a:prstGeom prst="rect">
            <a:avLst/>
          </a:prstGeom>
          <a:noFill/>
          <a:ln w="9525">
            <a:noFill/>
            <a:miter lim="800000"/>
            <a:headEnd/>
            <a:tailEnd/>
          </a:ln>
        </p:spPr>
        <p:txBody>
          <a:bodyPr wrap="none" lIns="82058" tIns="41029" rIns="82058" bIns="41029">
            <a:spAutoFit/>
          </a:bodyPr>
          <a:lstStyle/>
          <a:p>
            <a:pPr algn="ctr" defTabSz="820738">
              <a:spcBef>
                <a:spcPct val="50000"/>
              </a:spcBef>
            </a:pPr>
            <a:r>
              <a:rPr lang="en-US" sz="1400" b="1" dirty="0"/>
              <a:t>http://www.odu.edu/educ/llschult/blooms_taxonomy.htm</a:t>
            </a:r>
            <a:r>
              <a:rPr lang="en-US" sz="1100" dirty="0">
                <a:latin typeface="Kabel Bk BT" pitchFamily="34" charset="0"/>
                <a:sym typeface="Wingdings 2" pitchFamily="18" charset="2"/>
              </a:rPr>
              <a:t></a:t>
            </a:r>
            <a:endParaRPr lang="en-US" sz="1100" dirty="0">
              <a:latin typeface="Kabel Bk BT" pitchFamily="34" charset="0"/>
            </a:endParaRPr>
          </a:p>
        </p:txBody>
      </p:sp>
      <p:sp>
        <p:nvSpPr>
          <p:cNvPr id="28696" name="Freeform 24"/>
          <p:cNvSpPr>
            <a:spLocks/>
          </p:cNvSpPr>
          <p:nvPr/>
        </p:nvSpPr>
        <p:spPr bwMode="auto">
          <a:xfrm>
            <a:off x="3073400" y="3303588"/>
            <a:ext cx="3074988" cy="0"/>
          </a:xfrm>
          <a:custGeom>
            <a:avLst/>
            <a:gdLst>
              <a:gd name="T0" fmla="*/ 0 w 2130"/>
              <a:gd name="T1" fmla="*/ 0 h 1"/>
              <a:gd name="T2" fmla="*/ 2147483647 w 2130"/>
              <a:gd name="T3" fmla="*/ 0 h 1"/>
              <a:gd name="T4" fmla="*/ 0 60000 65536"/>
              <a:gd name="T5" fmla="*/ 0 60000 65536"/>
              <a:gd name="T6" fmla="*/ 0 w 2130"/>
              <a:gd name="T7" fmla="*/ 0 h 1"/>
              <a:gd name="T8" fmla="*/ 2130 w 2130"/>
              <a:gd name="T9" fmla="*/ 0 h 1"/>
            </a:gdLst>
            <a:ahLst/>
            <a:cxnLst>
              <a:cxn ang="T4">
                <a:pos x="T0" y="T1"/>
              </a:cxn>
              <a:cxn ang="T5">
                <a:pos x="T2" y="T3"/>
              </a:cxn>
            </a:cxnLst>
            <a:rect l="T6" t="T7" r="T8" b="T9"/>
            <a:pathLst>
              <a:path w="2130" h="1">
                <a:moveTo>
                  <a:pt x="0" y="0"/>
                </a:moveTo>
                <a:lnTo>
                  <a:pt x="2130" y="0"/>
                </a:lnTo>
              </a:path>
            </a:pathLst>
          </a:custGeom>
          <a:noFill/>
          <a:ln w="9525">
            <a:solidFill>
              <a:schemeClr val="tx1"/>
            </a:solidFill>
            <a:round/>
            <a:headEnd/>
            <a:tailEnd/>
          </a:ln>
        </p:spPr>
        <p:txBody>
          <a:bodyPr/>
          <a:lstStyle/>
          <a:p>
            <a:endParaRPr lang="en-US" dirty="0"/>
          </a:p>
        </p:txBody>
      </p:sp>
      <p:sp>
        <p:nvSpPr>
          <p:cNvPr id="28697" name="Freeform 25"/>
          <p:cNvSpPr>
            <a:spLocks/>
          </p:cNvSpPr>
          <p:nvPr/>
        </p:nvSpPr>
        <p:spPr bwMode="auto">
          <a:xfrm>
            <a:off x="4043363" y="1344613"/>
            <a:ext cx="1135062" cy="1587"/>
          </a:xfrm>
          <a:custGeom>
            <a:avLst/>
            <a:gdLst>
              <a:gd name="T0" fmla="*/ 0 w 786"/>
              <a:gd name="T1" fmla="*/ 0 h 1"/>
              <a:gd name="T2" fmla="*/ 2147483647 w 786"/>
              <a:gd name="T3" fmla="*/ 0 h 1"/>
              <a:gd name="T4" fmla="*/ 0 60000 65536"/>
              <a:gd name="T5" fmla="*/ 0 60000 65536"/>
              <a:gd name="T6" fmla="*/ 0 w 786"/>
              <a:gd name="T7" fmla="*/ 0 h 1"/>
              <a:gd name="T8" fmla="*/ 786 w 786"/>
              <a:gd name="T9" fmla="*/ 1 h 1"/>
            </a:gdLst>
            <a:ahLst/>
            <a:cxnLst>
              <a:cxn ang="T4">
                <a:pos x="T0" y="T1"/>
              </a:cxn>
              <a:cxn ang="T5">
                <a:pos x="T2" y="T3"/>
              </a:cxn>
            </a:cxnLst>
            <a:rect l="T6" t="T7" r="T8" b="T9"/>
            <a:pathLst>
              <a:path w="786" h="1">
                <a:moveTo>
                  <a:pt x="0" y="0"/>
                </a:moveTo>
                <a:lnTo>
                  <a:pt x="786" y="0"/>
                </a:lnTo>
              </a:path>
            </a:pathLst>
          </a:custGeom>
          <a:noFill/>
          <a:ln w="9525">
            <a:solidFill>
              <a:schemeClr val="tx1"/>
            </a:solidFill>
            <a:round/>
            <a:headEnd/>
            <a:tailEnd/>
          </a:ln>
        </p:spPr>
        <p:txBody>
          <a:bodyPr/>
          <a:lstStyle/>
          <a:p>
            <a:endParaRPr lang="en-US" dirty="0"/>
          </a:p>
        </p:txBody>
      </p:sp>
      <p:sp>
        <p:nvSpPr>
          <p:cNvPr id="28699" name="Text Box 27"/>
          <p:cNvSpPr txBox="1">
            <a:spLocks noChangeArrowheads="1"/>
          </p:cNvSpPr>
          <p:nvPr/>
        </p:nvSpPr>
        <p:spPr bwMode="auto">
          <a:xfrm>
            <a:off x="6248400" y="2362200"/>
            <a:ext cx="1828800" cy="1374775"/>
          </a:xfrm>
          <a:prstGeom prst="rect">
            <a:avLst/>
          </a:prstGeom>
          <a:solidFill>
            <a:srgbClr val="FFFFCC"/>
          </a:solidFill>
          <a:ln w="9525">
            <a:solidFill>
              <a:srgbClr val="000000"/>
            </a:solidFill>
            <a:miter lim="800000"/>
            <a:headEnd/>
            <a:tailEnd/>
          </a:ln>
        </p:spPr>
        <p:txBody>
          <a:bodyPr lIns="82058" tIns="41029" rIns="82058" bIns="41029">
            <a:spAutoFit/>
          </a:bodyPr>
          <a:lstStyle/>
          <a:p>
            <a:pPr algn="ctr"/>
            <a:r>
              <a:rPr lang="en-US" sz="1400" dirty="0"/>
              <a:t>Breaking material into constituent parts, determining how the parts relate to one another and to an overall structure .</a:t>
            </a:r>
          </a:p>
        </p:txBody>
      </p:sp>
      <p:sp>
        <p:nvSpPr>
          <p:cNvPr id="28700" name="AutoShape 28"/>
          <p:cNvSpPr>
            <a:spLocks noChangeArrowheads="1"/>
          </p:cNvSpPr>
          <p:nvPr/>
        </p:nvSpPr>
        <p:spPr bwMode="auto">
          <a:xfrm>
            <a:off x="5264150" y="2755900"/>
            <a:ext cx="1039813" cy="134938"/>
          </a:xfrm>
          <a:prstGeom prst="rightArrow">
            <a:avLst>
              <a:gd name="adj1" fmla="val 50000"/>
              <a:gd name="adj2" fmla="val 192646"/>
            </a:avLst>
          </a:prstGeom>
          <a:solidFill>
            <a:schemeClr val="folHlink"/>
          </a:solidFill>
          <a:ln w="9525">
            <a:solidFill>
              <a:schemeClr val="tx1"/>
            </a:solidFill>
            <a:miter lim="800000"/>
            <a:headEnd/>
            <a:tailEnd/>
          </a:ln>
        </p:spPr>
        <p:txBody>
          <a:bodyPr wrap="none" anchor="ctr"/>
          <a:lstStyle/>
          <a:p>
            <a:endParaRPr lang="en-US" dirty="0"/>
          </a:p>
        </p:txBody>
      </p:sp>
      <p:sp>
        <p:nvSpPr>
          <p:cNvPr id="28706" name="Rectangle 34"/>
          <p:cNvSpPr>
            <a:spLocks noChangeArrowheads="1"/>
          </p:cNvSpPr>
          <p:nvPr/>
        </p:nvSpPr>
        <p:spPr bwMode="auto">
          <a:xfrm>
            <a:off x="4800600" y="0"/>
            <a:ext cx="4038600" cy="501650"/>
          </a:xfrm>
          <a:prstGeom prst="rect">
            <a:avLst/>
          </a:prstGeom>
          <a:noFill/>
          <a:ln w="9525">
            <a:noFill/>
            <a:miter lim="800000"/>
            <a:headEnd/>
            <a:tailEnd/>
          </a:ln>
        </p:spPr>
        <p:txBody>
          <a:bodyPr lIns="92075" tIns="46038" rIns="92075" bIns="46038">
            <a:spAutoFit/>
          </a:bodyPr>
          <a:lstStyle/>
          <a:p>
            <a:pPr algn="ctr" eaLnBrk="0" hangingPunct="0">
              <a:spcBef>
                <a:spcPct val="50000"/>
              </a:spcBef>
            </a:pPr>
            <a:r>
              <a:rPr lang="en-US" sz="900" dirty="0">
                <a:latin typeface="Kabel Bk BT" pitchFamily="34" charset="0"/>
              </a:rPr>
              <a:t>This pyramid depicts the different levels of thinking we use when learning.  Notice how  each level builds on the foundation that precedes it.  It is required that we learn the lower levels before we can effectively use the skills above.</a:t>
            </a:r>
          </a:p>
        </p:txBody>
      </p:sp>
    </p:spTree>
    <p:extLst>
      <p:ext uri="{BB962C8B-B14F-4D97-AF65-F5344CB8AC3E}">
        <p14:creationId xmlns:p14="http://schemas.microsoft.com/office/powerpoint/2010/main" val="40537711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676400" y="1981200"/>
            <a:ext cx="6705600" cy="1143000"/>
          </a:xfrm>
        </p:spPr>
        <p:txBody>
          <a:bodyPr>
            <a:normAutofit fontScale="90000"/>
          </a:bodyPr>
          <a:lstStyle/>
          <a:p>
            <a:pPr algn="ctr" eaLnBrk="1" hangingPunct="1"/>
            <a:r>
              <a:rPr lang="en-US" dirty="0" smtClean="0">
                <a:solidFill>
                  <a:schemeClr val="tx1"/>
                </a:solidFill>
                <a:latin typeface="+mn-lt"/>
              </a:rPr>
              <a:t>When we teach students about Bloom’s Taxonomy…</a:t>
            </a:r>
            <a:r>
              <a:rPr lang="en-US" dirty="0" smtClean="0"/>
              <a:t/>
            </a:r>
            <a:br>
              <a:rPr lang="en-US" dirty="0" smtClean="0"/>
            </a:br>
            <a:r>
              <a:rPr lang="en-US" dirty="0" smtClean="0"/>
              <a:t/>
            </a:r>
            <a:br>
              <a:rPr lang="en-US" dirty="0" smtClean="0"/>
            </a:br>
            <a:r>
              <a:rPr lang="en-US" dirty="0" smtClean="0">
                <a:solidFill>
                  <a:schemeClr val="tx1"/>
                </a:solidFill>
                <a:latin typeface="+mn-lt"/>
              </a:rPr>
              <a:t>They GET it!</a:t>
            </a: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p:txBody>
      </p:sp>
      <p:sp>
        <p:nvSpPr>
          <p:cNvPr id="61443" name="AutoShape 3" descr="data:image/jpeg;base64,/9j/4AAQSkZJRgABAQAAAQABAAD/2wCEAAkGBxQTEhQUEhQUFRUUFRQWGBgWFRQUFxUXFxUWFhYVFRUYHSggGBomHRQUITEhJSkrLi4uFx8zODMsNygtLisBCgoKDg0OGxAQGy4kICQsLCwsLywsLCwsLCwsLCwsLCwtLCwsLCwsLCwsLCwsLCwsLCwsLCwsLCwsLCwtLCwsLP/AABEIAQoAvQMBEQACEQEDEQH/xAAbAAABBQEBAAAAAAAAAAAAAAAAAQMEBQYCB//EAEQQAAEDAgQCBwUFBgQFBQAAAAEAAgMEEQUSITFBUQYTImFxgZEHFDKhwSNCUmKxJDM0ctHwU4KS4RWDk6KyFiVDVGP/xAAbAQABBQEBAAAAAAAAAAAAAAAAAQIDBAUGB//EADoRAAIBAgMECAYCAAUFAQAAAAABAgMRBCExBRJBUQYTIjJhcYHBQpGhsdHwFOEjJFKy8TNicpKiFv/aAAwDAQACEQMRAD8A9HZNfYryepKak82bThunWY80zrJc2JZBmPNHWS5sLIMx5o6yXNhZDbyeZTlUlzY5JHOY8yl6yXNjrIMx5lHWS5sLIh4iDYEE8t1NRqy0uT0LXsVslUG/E8Dxdb9SrKdSWl/qTvdWpHGMRf48f/Vb/VSdViP9Mvkxu/T5r6GqwOqa6JtntduNHA8SsnFKpGo73M3E26x2LC6rb0uZAR8RktE8/ld+ikouTqLPiS0Y3qRXiY/rDzPqVtb8uZt7q5B1h5n1KN+XMN1ciTRE3JudO8qOpUla1yGtZK1iXnPM+qh6yXNleyDOeZ9UdZLmwsh2nBJ3Nh3psqsktWMm0kTsx5lV+snzZWshcx5lHWT5v5hZBnPM+qOtnzfzCyDMeZTozqSdk38wsiRTHffh9VsYG6urvh7kc0ioDyDcc1lzV2zSaTVmTYpA4KvKNitKLiztNEBACEIAZkcGglxAAFySbADmSpIpydkPuZWTpc6d5iwyndWPabOeDkgYfzSOsD5b810GD6PVqvarPdXLV/16/IrVMTGOhKHQutqNa7EDE07w0jQ0eBkdqfRa7o7L2f8A9Rq/j2n8v6K/XVZaEyn9m+GN1fC+Y85pZHE/MKCfSbB08qcG/khjhOWrJg6EYZ/9GH/u/qof/wBXC/8A0n/7f0HVPmRZ/ZxhjtWQvgdwdDLIwjv3KsQ6SYKrlVi15q6E6ua0Ih6HV9PrQYk+UD/4asCQHu6wajyAU/8AC2Xj1enu3/7cn8vyg35R1INf0zmhaYcTpX0rnENbK09bA/UffbfL6nyWRW6N1KM1OjLeXJ5P8MtYWtFVE5DkUgcA5pBBFwQbgjuKoyi4uzN9NNXR0miljTMs0d+qr1HdlSo7yHUwjABAFhDHlFlXlK7Kspbzudpo0EAKnRi5OyAVXIQUVkIP03Hy+q0MH8Xp7kdQp3blZcu8zTQrHkG4TWrrMJRTVmTopA4KCUbFWUXFnaaIQsZxaKlidNO7KxvqTwa0cXHkp8NhqmIqKnTV2xspJK7M3Q9H6jFCJsQzU9Ho6KlaS2SUcHTngONu/ha57SjhcJsml1tV3lz4t8or98WUp1ZTdkb2liZEwRQsbFG0WDWANA9FzmP6QYjEXjT7EfDV+b/AsaSWoqwCUEACABACpYycXdPMQWbLIwxzMbIxws5rgHAjvB3XS7P6SVqVoYjtR5/Evz6/MilSTzR57jvQiajvPhd5ISS6SkcSbczAd7/l/XZdRUw+G2jSVSDvya18n+GPoYqpRduA3gWJx1TA+MnezmnRzCN2uHArlcVh54aTjP8A5N2FeM4b8TQrNK4IAk0kXH0UdSXAhqy4EpQkIIAVOjFydkAquwgoqyEBOAfpuPl9VdwfxenuR1CnduVly7zNNCJop0x5BuENXElFNZkior2RxulkcGsY0ucTwAUcKM5zUIq7ehVmtzUz3RfC3YhI3EaxpEDCfc6d2oI4VEg4uPAHb0Xb0qdDY+FdSecn82+S8F/ZnTnKpKyN1I8k3K4fGY2ri6rqVX5ckuSJYxUVZCxQl23qpcDszEYyVqSy4t6L98BJTUdSZHQjib/Jdbhei+Hgr1pOT+S/P1K8qz4Dwp2j7oWvT2TgqfdpR9Vf73GOpLmNVMjW6AC/hssva+NwmCjuQpxc3wssvF/jiPpxlLjkV5K4Gc3OTk9WWkrCJgoJQO4pC06LQ2ftKrgqm/DTiuD/AHmMnBSWZienPRx0LzidA3ttF6mEDSeMaueBweBfbffx7+cKG08MpR0enNP91RHSqypSsO4ViLKiJksRux4uOY5g8iDouIr0J0ajpz1RrwkpK6J0TLmygk7K4SlZXLABV27lYEggqdGLk7IBVchBRVhATwBAD9Nx8vqruD+L09yOoU5Op8Vm1IuMmmai0EUYAgDM19McRr46EH9nhtNVkHcaGOLzNtO+/BdXsDBpReJn6eXFmbjavwI9JeRoGgBrQA0DQADQADgua2xtB4zEOS7qyj5c/Ugpw3UOU0GY9wUmxtkvHVLyygtfHwQlSpuos2tA0C9HpUoUoKEFZLgVG7iqQQYqp8o7ysXbO1o4KnaOc3p4eL9uZJTp7zKwm683qVJVJOc3dvUuJWEUYoIAEACAHqeSxsdjut7YW0nhK+5LuSyfg+D/AD4EVSG8jzWsoP8AhuJdU0EUteXPjHCKcavYOQPAd45Lp9u4NVKXXR1j9V/RJg61nus2FPHYd5XDTldlqcrscTBgqdGLk7IBVdhBRVkICcAIAEqTeSAfpRv5fVamCwzs2/D3GVOBl2ykHe3I/Q9yoytPsyNxwuiRHUcHaFVJ0nFkUqds1oLW1IijfI74WNc4+DQT9ElKm6k1Bat2+ZFKVk2N+y6gLKJ1TIPtq95mceOS56tvhlJI/nXWbbrrB4BUYay7K8lr++JhpudS7NYxtyAOK4XD4eeIqxpQ1bsTt2Vy2iYGiwXq2EwsMLRjShovrzfqUZScndnasjTl7rAk8FFXrRo05VJ6JX+QqV3YqZX5iSV5RjMVPFVpVZ6v6LgvQvRjuqxwqo4EACABAAgBhktnlp8R6bKVxvG4hWe0LC3VOHSdXpNBaeI7kPiIdp4tDh5r0TY2JWMwSU82uy/3yK0luTyG8BxIVNPFO3aRjXW5H7w8jdcPiqDoVpU3wZfi7q5PUMYuTshRVdhBRVhATgBABdTU6Mp+QqQAK9TpRihdB6nO/l9VcoO9xk0ZJ+58Vhy1ZvLQ6BvofI/Q9ycmpKzEatmig6cVLhTCAHWoligHPtu1t5A+q0Nk4dTxabXdu/b3KO0HGNK645HqpgEbWRt0bGxrRbTQCw08lW6U1t7Exp/6Y/f9RjUVlck4czUnlorHRXCqU513wyXm9fp9xteXAnrtysCAIuIPs23MrmelGIdPCqmvif0Wf3sTUFeVyuXAFsEgAgAQAIAEAVtYbPPdb9ArVPujWXNA8O31Dhtw8Pmui6LVtzETovir/L/kirLK5517OGmNlXSnalq5mN/kJzN+p80dIaFsUpL4l9sieg7xNgsqEFFWRKCeAJ0YuTshRLq5ToKObzFsACspcXoK2BKG7gh6m4+X1VjDcfQZUMm/c+KxJas3Y6CJo4qMYa19XhjHX/jI3A97CHAHu0K6DYLvUl5L7mRtRWgvM9SqfiK5zb7vtCp6f7UZ1LuInUA7HiSuu6NU1HApri2/b2K9Z9okLfIgQBAxHcea4npa3v0l4P2LNDiQ1x5YBAAgAQAIAEAVVSbuPirkFaKGlnhB+Hz+q0thu20qfr/tYyp3GYzo+LYliwG3XxH1iF1vdIO/DyY7D6GnXOlgS6sU8O3nLIVIRXIxUVZDjoBPS4sGxCUN3BIRIKSqWI66HgpKNWCbuyGpJGekYCTcLDlJqTNaMmlkMOp+RSqfMkVXmZzpGTHVYZIdhXQtJ/nNv0B9F0GwJJ1ZJcvcz9pyTpp+J6xUjtH++CxdvR/z9RS42afovpczaXdRMofg8CV1XR2X+RjHim0/nf3IK3eJC3SIEAQsRGx8Vx3Syn2adTzXuWKD1RBXFFkEACABAAgAJSgUxN1dGFxg7dvNaWwoOW0oPkm//lr3G1e4YbodN1lXik3B1YWDv6sZfot3bkZTqwiuXuPw67Jq7rMp0Yw8y0kIphRQEqXERjjYnO2GnyUc6sVqxrko6j8dFzPoq8sT/pRG63IkshaNgq8qkpasic29R1qfReoxmPduVVl3mby0ETRTP9O6Uvo3ub8ULmTt8Yzc/LMtTZFbqsVHxy+f9lbFQ3qT8D0WlrWzwwzs1bNGx4/zAH6qXpVQtVhWXFW+X/JkUXqiww5+481P0VxXfoP/AMl9n7Da8eJNXZFcEAMVjLtPdqsbb2G6/BT5x7Xy1+lySk7SKteZl0EgAgAQAIAaq3WYfT1UlNXkIyrVoaW8c4hhfI7aKNzzy0Bd9Fv9F6e9iKlTkrfN/wBEdbRIwvsvpi2gY93xTvkmd353aH0DVobQnvV34ZFuirQNeyMnYFZ8pxjqx7klqSY6I8T6KJ11qtCJ1uRIZC0cFXqVpTInNscUI0EACAFCkpsDLvpHXOnzCqSqR3mbCqwsNmB3Io3lzH9ZHmNSw3Ba4aEEEEbgixCfGVmmhbpoh+y2tyCowyQ9ulcXw3+/A8lwy87E6/zeK7PE0ltPZ/Z7zzX/AJLh7ephVIOjUzNvE/KQeS4PBYqeDxEai4PNeHFEko7ysW7XXFwvVaVWNWCnB3TV0UWrZCqQQCkaTVmBUTx5XELynaWEeFxMqXBPLyehehLeVxtUB4IAEACAImIu0A81PRWrEZDhbdwHeppOyuIQ/abUuZhkscf7yqfHTsHPrHta4f6c/quy6N0lRwUq0vibfov1kFTOdi9wvC2QxRxtFxGxrBf8oAvZYVXEzqScnxJt92sTgFClfN6DQKJSuAJoCFwRcDgzt5j1Td+PMXdZyatvP5FN62HMXcYgq296dCrF6C7jIJVGfeZZQiaKCUDLdMMLkDoq6k/iaW5y7CaM/HG62+l7eJ7lvbD2n/GqdXN9mX0f4fEhrU95GswTGIq2nZUwHsv0c370bx8THDgR/Q8VN0i2Xuy/lUlk+94Pn5Pj4+ZWpy+FltRT27J2OyTo7tZUZfxqr7L7r5Pl5P7iVqd80WC7orAgCJiEVxm5fouW6T4HrKKxEdY5Pyf4ZPRlZ2K9cGWgSACABKBXVzu14AKzSVojWd4dHd1+WnqnOLm1COrdg8TNdI6g1GMUtONYqGM1Eg4GV7S2MHvFwfMrudpzjgdnqjHkor3f7zIaUd93Nd74eQC46NVvN6Fjq0NurHdw8kyWIkxVTRwah3MqN1Jcx26jgvPM+qbvPmLZCJooiABADkasUeI1gVBPvMkQiQUCUWA4MrRxHqlUXyHbknwMTiGfDKl1bSAvp5T+107fnOwbAjf14HTsNjbS34fxsR5K/Fcn7Favhpd5I9DoquOeJk0DxJFILtcNe4g8iDcEcCFibZ2PLBy36edN6eHg/ZkMJ3yepZUlV913kfoVr7D25e2HxDz0jL2fsyOrS4omrsCuI5txZMqU41IOEtGrME7FPI2xI5LyTFYeWHrSpS+F2/fMvxd1c5VccCABKBVVB7TvEq3DuoaWWFMAFzsLuPgFq7DoKvj4t6Q7Xy0+rGVHaJj/AGd03vBrK9x1q6l5Yf8A8YzkjA+foFqbefW1lBvKK+rEpy3Vka99EeB+S56dJviTKoNmid3KN0JC9Yjg0ruX6JvVT5C76OTC7kfRNcJLgLvI4ITWmhbiJBQQA5Gp6PEaysfUuudVJKEd55GiqUbaDZldzPqUlkPUYrgckpRREooEITEM5TPlwqV81O0y0UhvPTjeHnLANu8j/a3VbO2nCvD+Pic75Z/F5+P7qZeKwlnvwPQ8Nr4qiJk9O8SRPFwRw5tcNw4cQVz22Njywct+GdN8eXg/ZlaE97J6lrR1P3XeR+i2dg7bc7YbEPPSL5+D8eT9COrT4omrryuV2IM7V+YXA9KcPuYmNVfEvqv6sWqDysRVy5OCABKBUTfE7xP6q5HRDQ6Y1YgwyreSR9i6MEfFd4ydnv7Wi6jorTyq1Xxsvchq6pHHRZnu9JTxBoAZEwWHAkXdrx1JUOMgq1WU78S0qKsXbKpp7vFUJUJrxGOlJD4Kh0IwQAIAEAcmMHcD0CRxT4C3ZwaZvJN6uPIXeYjaVvf6qSlSjmDmzLu3Kil3mba0ETRQSgcOlA4pVFscotjTqjkFIoIeqXMZe8ncpyViRRSM9DLLhkzqmlaZKaQ3qaduvjLGOBH05bdLs/aCqR/j4jO+WejXJ/uZjY7Bpf4lP1PUaCtiniZPTvD4pBdrhw5g8iDcEcLLnds7Ilgp9ZTzg/8A5fJ+zKMJ3yepcUc+YWO4XU7C2n/Lo7s3246+K4P8kFWG68hvEdh4qj0sS6im/wDuf2HUNWQFwpaBAAlArqhlpPEgqzB3gNZTe1V3/t7W8JKumafDrAfouy2BK2AqSXN/REM++jRvpvw+i5rD7Sayq/MtxnzKvGMRZTRPlmJDGC50uTc2AA4kkgLaoR69pU87kjkkrnn7+n1bI5z6dtNFGCQGTmTrnAcbDQXWzHZNJxtUbbK8qjkWeCe1dzpI2VNK+Jr3iIydrK2QgHKbtH4mm24DgdlQr7E3YuUJegzJvkelMqWnjbxWHKjOI505IeuohgIAEAKFJTAx0sgBNyoXFuTN6MW1kMuqOQSqHMlVLmMukJ3KekkSKKRy3U2FyeQ1T4wlLRA5KOpKiw953s0ep9ArcMG33ivLELgWdHg7dyNPxO+g2UzjSpIp1sU1x9Cy6mMC7W3O2a2nKxPJZuNqxqwvy4ooSqzk82YsRuweqL2C+G1DmiVl/wCFleQ0Pjb+E8QPoF0Gx8csfh5UMRm7W81z81/ZBUjZ3Rv4nlrgbdnncfCeNllYfCVdmbQTveN7ecXx9PuhXJTgOVlQHEAcLnx4J/SjFqpOFKOaV8/H+hKEbZkdcoWAJQBkqrpk6KeRj6Z74GEASxEPcDlGYOiNjob6tuugewm6MJxqLeavZ5eVn+bDU29EW1Fi0FWwvppGvyHUatc0/hexwBadNiFmVcNWwst2tG1/l6PRhdMrfaawuw57hb7GSCc35MkF/lddT0ae9hatPx+6sQ1O8jTU04e0EcQD6ri5wcXYstWMb0vc2pr6OhPwtvWSj8TYyWxsPMF2YkflXXdFsO7TrvTur7v2GatIaxzpZNBUPY2CIszxsjc90kZeX5A45gxzAAX8S3biuuFc87Gb6dQubkDvtP22GeqdGDZj3tbHHFGDc6Rx356g/eTal3Fpa2Y2WR6cHXXJtNOzLaZ2yQjYqOUIy1QjinqSGVp4i6glhlwZG6K4EhlQ08fVQSozjwInCSHgmwGGBfufFLLVnUR0ETRQSgWmHM+y0Buc17b/ABEf0WpTlGFHelkZtaSU3ctaSjIHa+faPnwWTX2s3lSXq9SnUqt5RJmQcdfFZM606jvJkFinf0ppA/qDVQZwQ3IHtvmHAm+9xstSVLGTopqm922tnpzGpK45iNO2ZkjXgEHKPDXh33t6IwU3Rg6kdYtMmcVoV3RDEus6+jfcT0h2cPjicLscx3Efpouo2jShtDAxr09VmvLin+8CpnCdmX9TO1rA99mtaxz3EfhaCSAudjS6904W1/bD9LmC6NYjPPUFzT1b3j3iRnxMjhvaKN4J0kLRbTkeWuzjsPhv4ri4rs5RaybfH0uK0425noD27gAG25N7k2vfuXN1pwovq1FPIFnmVOIdFaWRzZXR2ksBmY50ep4uymzt9iCtV7QrUKale6slZq6EWuR1gOBx0rXBt3ulcXOfJYuOWzWgkAXsFWxu0OthTnKC0t4eItm2xOmGVuH1rnAFnuznBrtiRqGnuuB6roNgYdw6yolaMt23pe/3Iaj0Q10ckc+lpnuAY90cQeBcC7o2kixWHiqVOrVkkslNr0uWs0vQjdK6BsjBUR5Y5qbM5j+Nh8THHi08lb2PjHTxToKPZfLnzI5Rccwq8YppaeBlSWRe8wl/VvF3WtcjLrsbeYXZBvIyOA0U2IQSQRNhgpGOaWyxska+ZzC1xcM47Y0Ha05arMxe06WHk6esrXsuHn+BnC3A9EZDkAGuw37hYarnoYiNftJ3L0bWyFTxwIAEAORyEbEpNyL1QxxTMs/c+Kzpas3Y6CJBSzoMHc/V3Zb8z5cFVq4mMMlmylWxkYZRzZf08DWQ2aLAX/8ALiVb33PDXfIxqk5TneQ8sEcZfpFWzOeYYSBaJ0jjoSW66N03sPmu02FsmjOl11VXfDkQzk27IylR7P6cRvdNJTxQkBzntjBedMxyzSOswdzW89V1g6McrsmNj/4SWlhfLQVDogS5xeaZ52f+aN2l9rLK2ngVWpuVNLeX1tw/A/uvwJuLVLaWvpKoRhrZz7rLJnJytf8AuyBa1s3HuCobCxVOop0LW4288mNxFNpJmvxLDhIwxybWtoSL63B0WBiKlfZ+IirWcdG9JL9+Q2NpIoIYWUAMUMT5p5y6R4Dhmc1umeWR9mxRtFhcngbArQjDFbUl2Ybkbau9kvDnf/kRtRzbO4OkEpjE0tMx0GzpqWpbVtYBu6RjWtcbccocr1To85JPeTfOzX0Td/oM6zgRMXxCWSmmrYQ+op4z1UUMDi33kNfkknfI0F2QOzANb+Ekk3AbqYXZNGiry7T0zWXyzGubbJdI18eHMq6eKRjxC+Z1NNLI8aauZnf2mm17HThcK7/EoXUtxZeCGbz0uUnSajrainmdLKJ2ujGSnp2CIbi1pHZi82PEKfdyBNJll0Mr3TUced15YzllJGVzZWCzmuZbcaa8fNef7QTwteVNRtndeRfh2lchy4qK2d8UQApYLuqKjN2HObqYWfqXX0sug2Rgt3/MTjaT0Xhz9Rj7TtwRM6JMFWXVj42hpuynDhf7FrjZ+UjTNy5eKzNvbUlGtGlSfd183w9F9/ATdvnzNWyOwsGho20PDkBwC56eLjZ7sbN6sN0cc0HdU4VJQe9F2Y9ZEaWntstnD7RjLKpk+fD+iWM+YwtMkESgdMToiMz9PSPkcQ0cdTwHiVkVqkYNuRrTrQpxvJmgoMJbHqe07mdh4BZtXEynkskZdbFzqZLJFgqxVOHM3tx3/r4qenXlCLjwYjQr32GqhSuxyVzB9N6iRlTQGJ4jMsxhMmW5aDYtG9iLl2/C67bo3iZSU6T0STQypTSaK+twtr6mlidTe7yPfKJJWmJ0TxkLndQHZu2bXF2ggZl1AWztYl9PKcRUNPQxFxFRPDTNL3ZnBhdmN3HcAAD0Uder1VKVR8E38hZLJR5l3jmCR1VM6nkvlcGgEfE0tsWuHeCB815zhsXPD1lWhqvfVFuUVKNmZXop0zxWdphiNDJ1d29ZOJBNla7JmkjY+99OIGvNelQ7cU2lz5mTJJGs6GxvmlxGGuc2SaRsAcWN6sGndE5rWsG4Af13mb8VLYY9FY0PRPoxT4bTuhgL8he6RzpHBxJLWtJJAAAysaNhshKwjd2Zb2edIYaen6ma0EJlnkpZD2YnwyTPka3NsxwzXym12kWvrYTFa5Fl0n6TRSQywULmzzyscy8fbZEHDK6SWQdkWBNm3uT5kF+QJcyGKWTqw0uyhrLAN37LbC58ko08/wChmEV1bHJnf7vS1EjpJXR6SyusGlkepyt7ABvyO6oVMHRq1lXmrtKy5L05l2nF7tloX87WVJGG0LclHCR7zIzYgG5p2O+8533iq21NoxwlK67z0Xv5L7j7X7K0NtA0MDQwBoaAABoABoAByXnk25NuWdya2ViwikuFXlGxG1Y7TRAQA3JCD4q3h8ZUo5LNchyk0RJIiFuUMTTrLsvPkSqSYMVyAMmxxhosAAO5cdOTk7shbbd2dJogIA5e+yVK4qVyI99ypkrEyVivxnCYqqMxTtzNuCNS0tcNnNcNQQrOGxVXDT6yk7MJRUlZmUd0Ilp5DJQVLYy4WvPE2oezgTHK4XAPK1l0OG6SyStWhd81l9CLqXfsshYg2SL9mxWUzwTlpiqw0RmmnG17fAL6g7b8L228BtOljU1az5Xvl+6jZwccpZ+JaxYzPRDJiAL4gBkrIxdjxs0SsGrH7a7HdZOO2BeW/Q0/0/j+ySNW2UvmRcEnbUYj1tOWGKKBzZHtcCHmZwe0ADcgsBJPNa+xqVWFN9ZlnknwS/JDj5wcko/M0uIUQc9sjJHwzsBDJIrFwBtdrmEFr26DRwIWw0UUyPW0dVUDJU1TnQn4o2xxxCQcpCztEcwHAHiEluYt+RO90YG9uxAH3rZQB+X4QE4aZs9NoPeoaWnAe17y1z22EY0cLMt8RuN9kzeV7IfuO12auWpa34nAcufonjDznF6S1XHS0s08LKkyvqI2uuA2xeXt0+yDnAjQ63WftDEfxqEqi14X8WWsOpTlu8De4HRxQRNhhYGNZsB+pO5J4krzvFValWo6lR3bL8oKGmhPVYadNdbUIauDVybFJdQSjYiasdpogIACEsZOLugGvdhw0WzhNozSakr/AEHb7HVjPUaCQDl77JUripXIj33UyViZKxylHAgBpxTlkPSGaujZKxzJWh7HCzmuFwb8PFWKMpQkqkXa3FDZJNWMrKKjD+zE33ujIt1JsZoW8oydJG9x1XXbP25Cst2t2Xz4P8fbyIuoms45oqK2qw/qZanDZm0lTG0udEPsesyHMYpYHaa2tpx24roE+JWlGEkb3DagSRRyAWzsa+3LMAbfNSopMyHtHdVwhlRTzSsiFmysZl7IvpILg23seG3emzus0PhZ5MiCtwW3WVNfXVvKGQTBt+XVhjWjzNkl4jrS4Ip24w3EcUpBBA2nhgu2NrAA4RtzPLnW0B7htfjdNT3pIW27FnqcNGxuoFzzOpUxCZ3HJjS1RqXxudBJC1j5GNuYTG4kF43MZDjrwsVkbXwEsXTW480XMJWVN5l3BLs4aggEd4Oq4SpBpuMlZo1WlJFi031CqtWKzVhUgh011jcIauDVyZFJcKCUbETVhxNEBAHTFaw3EazlVnqOOXvshK4qVyI991MlYmSscpRwIA4eUqQqRyB6KWMb5vQVsHFEpXFSKirfdx7tFYgrRLtKNomV6aYOJWRSNhEropo5HtAGeWJt88Y4m4I07ltbIxio1bVH2WvRPIrYyi5wvFZmswTF4qmMmC4DDkLXNLHMI+65h1Gll2kZKSvHQ5+UXF2ZNlpWvBDxnBBBDtiDuMuyWwh5rjvsvfnLqR7Mh+5ISCzuDrHMPHXxUbp8iVVOZoOhfRNtAHSTPa6Z4y3Hwsbocrb6m5Aue4J0Y7o2U7mkNW537th/mdoPLmnjCi6asmZRTSZxmaBcWuAwua15A0uQ0kjwTXoOjqMUGFVEcbTQVUVZA1oDWSOaSAB8LZWaW8du9ZGL2VQxGdrS5r8GjCc4913RZ9HOkbJnuhe18E7fihlGV45lv4294XI7R2XWwvalmua09eRL1kama1NCskQEAdNdbUIauDVyZFKCoJRsRNWHE0Q7jVvC8fQbIae+yrWux6VyI991KlYmSscpRwIAQlCQDYHEqaMeL0HA4pJSv5CpDU77NJ7kQV3YdFXaRTq4XiqxzGhBlYxhlnlNoom7uPMn7rRxKvYHAzxUrLJLV/vEgr11SXiN+zSmnIqamfKPeXts1ttDEZI3Gw2ubD/Lfiu3w1GNGmoR0Rz9eo5zu9TYumHC7jyGvz2CsEJXV2Kxx6SzRxflDg557gN7+AKS6FsytOPxDWKGaX87x1Q8bzEG3gEXCxVUvSqsqnPFOyCKJunWkvmDncQwWbmtztZZuN2nDDZWu+Rdw2BlWz0RKZgLpx+11U84vrH2YojY3AMbB2htuSufxO3sRLswSivm/wB9C5/AhTeeYVHQ6C+anL6STg+ncWerBoR3Krh9tYqk+095eP51HSw8Hpl5Fbiwl+zixBwuCBTYjGMr4ZD8LZ2jZrjYHh9Ojwm0KGNi4NZ8Yv8Ac/uVKlOUNfmX3R/pa03p61zIKuJ2RzXHKJLWtJGToQ7e1/kuX2lsarQqN0ouUNcuHg/yOhUTyepqWm4uNQVitWJASAdNdY3CGrg1cmxSXCglGxE1YejVvBrX0GSK+R1yonHddizFWRygcCABAHB18FNCGV3oKsjlxSSlcckImikLEZNh5qeiuJPQjxKHHMVZTQulfrbQNG73HRrR4lX8LhpYioqceP0RJVqKnFyYxgdO2gidX1+tXUaBoF3gHVlNC0/e01+ey7ijSp4emoxyS/bsyHJt70tWR8IwSt+0lZMymZNI54pizr2Rhxu4kkjtk62GgJKxa/SKnTm4wjvLne2f4FeDcu9ky0d0X6z+JqqmYfhEnUx+GWIAkeJWZW6RYqfcSj6X+/4JI4OmtSuHQVsWY01TNENTlsyQerhf1Kko9Iq6ylFPx0B4OEmRf/Tgf+/mlmH4XEMYfFrAM3mVNW21iJq0bLyLdPZ1GLu8y5jjDQGtAAAsABYAcgFkyk5O7L6SSsiXRP1tzUNRZXIqyyuTVAVjK+0qUiicB8LpI2yHezC4E/MBa+xIxeLW9wTt5lfFN9W7Gbjp2SC0rjLdrWtfJldZjRZjLgfCAd99V3SijGc2xKPr6Uk0kro+cTyXxH/Kfh8QqWL2bh8Sv8SOfPR/MkhWlE3XRTpi2pd1MrepqQL5L9mQDd0TuI7tx3ritp7HqYPtLOHPl5/kuU6qkahYxKdNdbUIauDVyfTSghWMJBpy9PcgmrEIqCXeZZQiaKCAEKkhC+b0AbcUspXHpCJooIAqKmTM4ny9FcgrKxcpxtGxmI3RzVUlTUG1Hht9/hkqLanvy3AA5kLsdj4XqqPWPWX24fkzcVU3524R+5Jw1klTJ75UiznD7CI6iCI7f8x25Pksza20HVk6NN9la+L/AAWcLQt25a8PA1kI7I8FzM3mOlqztNEBw0SoCgK0C+IgU6Y6xB5IaurCNXVizBVQonFRA2RrmPaHNcCHNIuCDwKdCcoSUouzQjSaszD13QmaIl1HICzfqZb6fyScu4rp8J0gSSjXXqvx+PkUauCvnEgZp22bUUs0ZGgcG9a3wzMvp+i3KW0sNU7s19vvYpTw846oqsSqHEt6lk3vEbwY7RPuHA+GoOvin16lCdNxqNWeuaEhGSeR7jG4kAkWJAJHIkaheXySTyNE6TQHqfj5fVXsF8Xp7kczkqlLvMmQiaKKBz2T4Rvm9BBl7rp0pXHpWETRwIAaqX5Wk/3qnwV2OhHelYwvSzHHRWgg/fyAm/8AhM2Lz38gui2Vs/8Akz3591fV8vyLjMT1UbLVmWxLEgMPpaeO7hG41FXmB7TxKD1Zv8V7uPkOa62UG4OMcsrGV1iVj0wG687eR0JbNCqMqAkAECFHOLOcO8/qtCOiL8XeKG0o4EAT6R92+GigqKzKlVWkPqMjBACtdbUI1Bq+RYwvDhf+/AqPXsy9H+8PsVJR3WdEKNpp2YgiaA/T8fL6q/gvi9PcZM4Koy7zJUACWMb5vQGxuV90rlcdFWOEg8EACAK/FZwBqbBoLj3Af2VZoQb045E9FWTkzybDJzM6Spf8Uzja/wB1jdGt+XyXpOEw8aFJQjw/WYOIqupNti45/Dy/yFWHoRR1PQ8EdmhgJ3McXzaF5xiVu1Zrxf3Ong/8NPw9jQLPK4iQUECFNWiz3eKvU32UXafdQwnkgIAkUb7OtzTKiuiGsrxuTlXKwIAEAO00lj3FNnG6GVI3RYApiakt2Xo/3h9iqIQmNNOzFHqbj5fVXcF8Xp7jJnNlU3btt6ElzmRya5b3kOihlBICABAAgQyXTKpIpal4/wAJ9vSwWvs6CeIpx8UWaq3aL8jE4bHlijHJjf0Xoa0OaepG6Qk9Q5rfieWMaOZLhom1JKMW2Opq8j1DDIMgjZ+BrW/6WgfRebVp7zlLnf6nTtbsLFsqRXBAAgCqxIdvxAVyj3S1R7pEUpMCAFabG6BGrqxaNNxfmqrVsik1Z2FSCAgAQBNpZbi3EKGcbZlepGzuSAUqakrS9H+8PsRDtPx8lcwas5J+HuMmcPKo1Zb0iVIZcU0lQiUUEACAGauSzT36J9NXkPpxvIy3SamMlJOwal0T7eIFx+i1cFNQxEJPmievHepyXgYrC5w+Jjm7ZQPMCxC9CWhzDWY7g9OamtYBrFTHO88C+xDG35318isfbOKVKg4J5yyXuX8BRcp73BHpVGO15FcRU7ptVe6T1WK4IAECFbio1ae79D/urVDRlqg8mQVOTggBUATaN9225KCos7lWqrO5IUZECABAHTHWN0jVxGrqxYNdcXCrtWZVas7EmmO/ktLAzumnnp7kNQYlKzms2WYobQPBAAgAQBX4jJqBy19VYpLK5YoRyuQ1MWDJ1HQWMyOdFNLCxxu6Nlrd+U/dHqtultytCG60m+f55lCeApylc0OFYZHTxiOJuVvqXHiXHiVlV8RUrz36juy3Tpxpq0S8w+ifcnKQLcdFRq1YWtchrVoJWuWLaA8T8lWdZcEVXXXBDgoBzPyTeuYx15HQom9/qm9bITrpDU+FRvte+nenxxM46D44mcdCO7AI+BePMf0Uixk/AkWNqeAxJ0e/C/1H1BUixvNEix/OJEmwSUbWd4Gx9Cpo4um9ciaOMpvXIiwtLH2cCL89FLK0o3RLNqcbomqArAgAQAIAkUsljY8Uycbq5FUjfNFlTcfJWsB8Xp7lSpwIzt1Sl3mWloImiggAQAhKLAU8r7knmVdSsrF6KsrHCBwJQNJh9C1gBtd1tT/RZtas5u3Aya1aU3bgTVAQAgAQAIAEACABAAgBueFrhZwBH97ck6E3F3Q6M3F3TKSrhyOI81ehLejcu0570bjKePBAAgAQBbYdLcHmLfVWcHGzl6e5SrxsxpyoT7zJ0ImiggAQBHrX2ae/RSUleRJSjeRVqyXAQAJQLWgxbKA1+oGxG48RxVWrh97OJSrYXee9Et4ahrhdpB/vkqcqcovNFGUJRdmh1MGggAQAIAEACAOZJA3VxA8TZKot6CpN6FZWY2xujO2fQevFWqeEk+9kWqeDnLvZIqoakvJLjc3urcoKCSRbnTULJaDqYRggAQAIAlUPHy+qvYL4vT3IavAfKy595ghE0UEACAK7EJLutyHzVmkrK5ZoxsrkRSE4IAEACUCxpR2Qq9TUq1O8SWzOGxPqonFPgROEXwOxVv5/JN6uI3qonQrXd3ok6qInUROZK99ja17Hh/uljRjcVUIXKl2NyniB4NCtrCUi2sHS5DMmJSnd7vLT9FIqFNcCRYemvhIznk7knxN1IkloSpJaHKUUepn2cO/RNmrojqRvEsFWKgIAEACAJVDx8vqr2C+L09yKrwJhCrSjG7yI0xLJN2PILsLI3Y8guwsjdjyC7KudozHTiVbjGO6si3BvdQ3kHIJ26uQ+7DIOQRurkF2GQcgjdXILsMg5BG6uQXZMiHZCz6i7bIZanSjsICLACLAI7YpUswWpVZByHotjdXItXYZByHojdXILsMg5D0RurkF2GQch6I3VyC7DIOQSbq5BdlnlHJVt2PIp3YZRyRux5BdhlHJG7HkF2GUckbseQXZIo2jXTl9VcwcV2suXuRVXo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61445" name="AutoShape 5" descr="data:image/jpeg;base64,/9j/4AAQSkZJRgABAQAAAQABAAD/2wCEAAkGBxQTEhQUEhQUFRUUFRQWGBgWFRQUFxUXFxUWFhYVFRUYHSggGBomHRQUITEhJSkrLi4uFx8zODMsNygtLisBCgoKDg0OGxAQGy4kICQsLCwsLywsLCwsLCwsLCwsLCwtLCwsLCwsLCwsLCwsLCwsLCwsLCwsLCwsLCwtLCwsLP/AABEIAQoAvQMBEQACEQEDEQH/xAAbAAABBQEBAAAAAAAAAAAAAAAAAQMEBQYCB//EAEQQAAEDAgQCBwUFBgQFBQAAAAEAAgMEEQUSITFBUQYTImFxgZEHFDKhwSNCUmKxJDM0ctHwU4KS4RWDk6KyFiVDVGP/xAAbAQABBQEBAAAAAAAAAAAAAAAAAQIDBAUGB//EADoRAAIBAgMECAYCAAUFAQAAAAABAgMRBCExBRJBUQYTIjJhcYHBQpGhsdHwFOEjJFKy8TNicpKiFv/aAAwDAQACEQMRAD8A9HZNfYryepKak82bThunWY80zrJc2JZBmPNHWS5sLIMx5o6yXNhZDbyeZTlUlzY5JHOY8yl6yXNjrIMx5lHWS5sLIh4iDYEE8t1NRqy0uT0LXsVslUG/E8Dxdb9SrKdSWl/qTvdWpHGMRf48f/Vb/VSdViP9Mvkxu/T5r6GqwOqa6JtntduNHA8SsnFKpGo73M3E26x2LC6rb0uZAR8RktE8/ld+ikouTqLPiS0Y3qRXiY/rDzPqVtb8uZt7q5B1h5n1KN+XMN1ciTRE3JudO8qOpUla1yGtZK1iXnPM+qh6yXNleyDOeZ9UdZLmwsh2nBJ3Nh3psqsktWMm0kTsx5lV+snzZWshcx5lHWT5v5hZBnPM+qOtnzfzCyDMeZTozqSdk38wsiRTHffh9VsYG6urvh7kc0ioDyDcc1lzV2zSaTVmTYpA4KvKNitKLiztNEBACEIAZkcGglxAAFySbADmSpIpydkPuZWTpc6d5iwyndWPabOeDkgYfzSOsD5b810GD6PVqvarPdXLV/16/IrVMTGOhKHQutqNa7EDE07w0jQ0eBkdqfRa7o7L2f8A9Rq/j2n8v6K/XVZaEyn9m+GN1fC+Y85pZHE/MKCfSbB08qcG/khjhOWrJg6EYZ/9GH/u/qof/wBXC/8A0n/7f0HVPmRZ/ZxhjtWQvgdwdDLIwjv3KsQ6SYKrlVi15q6E6ua0Ih6HV9PrQYk+UD/4asCQHu6wajyAU/8AC2Xj1enu3/7cn8vyg35R1INf0zmhaYcTpX0rnENbK09bA/UffbfL6nyWRW6N1KM1OjLeXJ5P8MtYWtFVE5DkUgcA5pBBFwQbgjuKoyi4uzN9NNXR0miljTMs0d+qr1HdlSo7yHUwjABAFhDHlFlXlK7Kspbzudpo0EAKnRi5OyAVXIQUVkIP03Hy+q0MH8Xp7kdQp3blZcu8zTQrHkG4TWrrMJRTVmTopA4KCUbFWUXFnaaIQsZxaKlidNO7KxvqTwa0cXHkp8NhqmIqKnTV2xspJK7M3Q9H6jFCJsQzU9Ho6KlaS2SUcHTngONu/ha57SjhcJsml1tV3lz4t8or98WUp1ZTdkb2liZEwRQsbFG0WDWANA9FzmP6QYjEXjT7EfDV+b/AsaSWoqwCUEACABACpYycXdPMQWbLIwxzMbIxws5rgHAjvB3XS7P6SVqVoYjtR5/Evz6/MilSTzR57jvQiajvPhd5ISS6SkcSbczAd7/l/XZdRUw+G2jSVSDvya18n+GPoYqpRduA3gWJx1TA+MnezmnRzCN2uHArlcVh54aTjP8A5N2FeM4b8TQrNK4IAk0kXH0UdSXAhqy4EpQkIIAVOjFydkAquwgoqyEBOAfpuPl9VdwfxenuR1CnduVly7zNNCJop0x5BuENXElFNZkior2RxulkcGsY0ucTwAUcKM5zUIq7ehVmtzUz3RfC3YhI3EaxpEDCfc6d2oI4VEg4uPAHb0Xb0qdDY+FdSecn82+S8F/ZnTnKpKyN1I8k3K4fGY2ri6rqVX5ckuSJYxUVZCxQl23qpcDszEYyVqSy4t6L98BJTUdSZHQjib/Jdbhei+Hgr1pOT+S/P1K8qz4Dwp2j7oWvT2TgqfdpR9Vf73GOpLmNVMjW6AC/hssva+NwmCjuQpxc3wssvF/jiPpxlLjkV5K4Gc3OTk9WWkrCJgoJQO4pC06LQ2ftKrgqm/DTiuD/AHmMnBSWZienPRx0LzidA3ttF6mEDSeMaueBweBfbffx7+cKG08MpR0enNP91RHSqypSsO4ViLKiJksRux4uOY5g8iDouIr0J0ajpz1RrwkpK6J0TLmygk7K4SlZXLABV27lYEggqdGLk7IBVchBRVhATwBAD9Nx8vqruD+L09yOoU5Op8Vm1IuMmmai0EUYAgDM19McRr46EH9nhtNVkHcaGOLzNtO+/BdXsDBpReJn6eXFmbjavwI9JeRoGgBrQA0DQADQADgua2xtB4zEOS7qyj5c/Ugpw3UOU0GY9wUmxtkvHVLyygtfHwQlSpuos2tA0C9HpUoUoKEFZLgVG7iqQQYqp8o7ysXbO1o4KnaOc3p4eL9uZJTp7zKwm683qVJVJOc3dvUuJWEUYoIAEACAHqeSxsdjut7YW0nhK+5LuSyfg+D/AD4EVSG8jzWsoP8AhuJdU0EUteXPjHCKcavYOQPAd45Lp9u4NVKXXR1j9V/RJg61nus2FPHYd5XDTldlqcrscTBgqdGLk7IBVdhBRVkICcAIAEqTeSAfpRv5fVamCwzs2/D3GVOBl2ykHe3I/Q9yoytPsyNxwuiRHUcHaFVJ0nFkUqds1oLW1IijfI74WNc4+DQT9ElKm6k1Bat2+ZFKVk2N+y6gLKJ1TIPtq95mceOS56tvhlJI/nXWbbrrB4BUYay7K8lr++JhpudS7NYxtyAOK4XD4eeIqxpQ1bsTt2Vy2iYGiwXq2EwsMLRjShovrzfqUZScndnasjTl7rAk8FFXrRo05VJ6JX+QqV3YqZX5iSV5RjMVPFVpVZ6v6LgvQvRjuqxwqo4EACABAAgBhktnlp8R6bKVxvG4hWe0LC3VOHSdXpNBaeI7kPiIdp4tDh5r0TY2JWMwSU82uy/3yK0luTyG8BxIVNPFO3aRjXW5H7w8jdcPiqDoVpU3wZfi7q5PUMYuTshRVdhBRVhATgBABdTU6Mp+QqQAK9TpRihdB6nO/l9VcoO9xk0ZJ+58Vhy1ZvLQ6BvofI/Q9ycmpKzEatmig6cVLhTCAHWoligHPtu1t5A+q0Nk4dTxabXdu/b3KO0HGNK645HqpgEbWRt0bGxrRbTQCw08lW6U1t7Exp/6Y/f9RjUVlck4czUnlorHRXCqU513wyXm9fp9xteXAnrtysCAIuIPs23MrmelGIdPCqmvif0Wf3sTUFeVyuXAFsEgAgAQAIAEAVtYbPPdb9ArVPujWXNA8O31Dhtw8Pmui6LVtzETovir/L/kirLK5517OGmNlXSnalq5mN/kJzN+p80dIaFsUpL4l9sieg7xNgsqEFFWRKCeAJ0YuTshRLq5ToKObzFsACspcXoK2BKG7gh6m4+X1VjDcfQZUMm/c+KxJas3Y6CJo4qMYa19XhjHX/jI3A97CHAHu0K6DYLvUl5L7mRtRWgvM9SqfiK5zb7vtCp6f7UZ1LuInUA7HiSuu6NU1HApri2/b2K9Z9okLfIgQBAxHcea4npa3v0l4P2LNDiQ1x5YBAAgAQAIAEAVVSbuPirkFaKGlnhB+Hz+q0thu20qfr/tYyp3GYzo+LYliwG3XxH1iF1vdIO/DyY7D6GnXOlgS6sU8O3nLIVIRXIxUVZDjoBPS4sGxCUN3BIRIKSqWI66HgpKNWCbuyGpJGekYCTcLDlJqTNaMmlkMOp+RSqfMkVXmZzpGTHVYZIdhXQtJ/nNv0B9F0GwJJ1ZJcvcz9pyTpp+J6xUjtH++CxdvR/z9RS42afovpczaXdRMofg8CV1XR2X+RjHim0/nf3IK3eJC3SIEAQsRGx8Vx3Syn2adTzXuWKD1RBXFFkEACABAAgAJSgUxN1dGFxg7dvNaWwoOW0oPkm//lr3G1e4YbodN1lXik3B1YWDv6sZfot3bkZTqwiuXuPw67Jq7rMp0Yw8y0kIphRQEqXERjjYnO2GnyUc6sVqxrko6j8dFzPoq8sT/pRG63IkshaNgq8qkpasic29R1qfReoxmPduVVl3mby0ETRTP9O6Uvo3ub8ULmTt8Yzc/LMtTZFbqsVHxy+f9lbFQ3qT8D0WlrWzwwzs1bNGx4/zAH6qXpVQtVhWXFW+X/JkUXqiww5+481P0VxXfoP/AMl9n7Da8eJNXZFcEAMVjLtPdqsbb2G6/BT5x7Xy1+lySk7SKteZl0EgAgAQAIAaq3WYfT1UlNXkIyrVoaW8c4hhfI7aKNzzy0Bd9Fv9F6e9iKlTkrfN/wBEdbRIwvsvpi2gY93xTvkmd353aH0DVobQnvV34ZFuirQNeyMnYFZ8pxjqx7klqSY6I8T6KJ11qtCJ1uRIZC0cFXqVpTInNscUI0EACAFCkpsDLvpHXOnzCqSqR3mbCqwsNmB3Io3lzH9ZHmNSw3Ba4aEEEEbgixCfGVmmhbpoh+y2tyCowyQ9ulcXw3+/A8lwy87E6/zeK7PE0ltPZ/Z7zzX/AJLh7ephVIOjUzNvE/KQeS4PBYqeDxEai4PNeHFEko7ysW7XXFwvVaVWNWCnB3TV0UWrZCqQQCkaTVmBUTx5XELynaWEeFxMqXBPLyehehLeVxtUB4IAEACAImIu0A81PRWrEZDhbdwHeppOyuIQ/abUuZhkscf7yqfHTsHPrHta4f6c/quy6N0lRwUq0vibfov1kFTOdi9wvC2QxRxtFxGxrBf8oAvZYVXEzqScnxJt92sTgFClfN6DQKJSuAJoCFwRcDgzt5j1Td+PMXdZyatvP5FN62HMXcYgq296dCrF6C7jIJVGfeZZQiaKCUDLdMMLkDoq6k/iaW5y7CaM/HG62+l7eJ7lvbD2n/GqdXN9mX0f4fEhrU95GswTGIq2nZUwHsv0c370bx8THDgR/Q8VN0i2Xuy/lUlk+94Pn5Pj4+ZWpy+FltRT27J2OyTo7tZUZfxqr7L7r5Pl5P7iVqd80WC7orAgCJiEVxm5fouW6T4HrKKxEdY5Pyf4ZPRlZ2K9cGWgSACABKBXVzu14AKzSVojWd4dHd1+WnqnOLm1COrdg8TNdI6g1GMUtONYqGM1Eg4GV7S2MHvFwfMrudpzjgdnqjHkor3f7zIaUd93Nd74eQC46NVvN6Fjq0NurHdw8kyWIkxVTRwah3MqN1Jcx26jgvPM+qbvPmLZCJooiABADkasUeI1gVBPvMkQiQUCUWA4MrRxHqlUXyHbknwMTiGfDKl1bSAvp5T+107fnOwbAjf14HTsNjbS34fxsR5K/Fcn7Favhpd5I9DoquOeJk0DxJFILtcNe4g8iDcEcCFibZ2PLBy36edN6eHg/ZkMJ3yepZUlV913kfoVr7D25e2HxDz0jL2fsyOrS4omrsCuI5txZMqU41IOEtGrME7FPI2xI5LyTFYeWHrSpS+F2/fMvxd1c5VccCABKBVVB7TvEq3DuoaWWFMAFzsLuPgFq7DoKvj4t6Q7Xy0+rGVHaJj/AGd03vBrK9x1q6l5Yf8A8YzkjA+foFqbefW1lBvKK+rEpy3Vka99EeB+S56dJviTKoNmid3KN0JC9Yjg0ruX6JvVT5C76OTC7kfRNcJLgLvI4ITWmhbiJBQQA5Gp6PEaysfUuudVJKEd55GiqUbaDZldzPqUlkPUYrgckpRREooEITEM5TPlwqV81O0y0UhvPTjeHnLANu8j/a3VbO2nCvD+Pic75Z/F5+P7qZeKwlnvwPQ8Nr4qiJk9O8SRPFwRw5tcNw4cQVz22Njywct+GdN8eXg/ZlaE97J6lrR1P3XeR+i2dg7bc7YbEPPSL5+D8eT9COrT4omrryuV2IM7V+YXA9KcPuYmNVfEvqv6sWqDysRVy5OCABKBUTfE7xP6q5HRDQ6Y1YgwyreSR9i6MEfFd4ydnv7Wi6jorTyq1Xxsvchq6pHHRZnu9JTxBoAZEwWHAkXdrx1JUOMgq1WU78S0qKsXbKpp7vFUJUJrxGOlJD4Kh0IwQAIAEAcmMHcD0CRxT4C3ZwaZvJN6uPIXeYjaVvf6qSlSjmDmzLu3Kil3mba0ETRQSgcOlA4pVFscotjTqjkFIoIeqXMZe8ncpyViRRSM9DLLhkzqmlaZKaQ3qaduvjLGOBH05bdLs/aCqR/j4jO+WejXJ/uZjY7Bpf4lP1PUaCtiniZPTvD4pBdrhw5g8iDcEcLLnds7Ilgp9ZTzg/8A5fJ+zKMJ3yepcUc+YWO4XU7C2n/Lo7s3246+K4P8kFWG68hvEdh4qj0sS6im/wDuf2HUNWQFwpaBAAlArqhlpPEgqzB3gNZTe1V3/t7W8JKumafDrAfouy2BK2AqSXN/REM++jRvpvw+i5rD7Sayq/MtxnzKvGMRZTRPlmJDGC50uTc2AA4kkgLaoR69pU87kjkkrnn7+n1bI5z6dtNFGCQGTmTrnAcbDQXWzHZNJxtUbbK8qjkWeCe1dzpI2VNK+Jr3iIydrK2QgHKbtH4mm24DgdlQr7E3YuUJegzJvkelMqWnjbxWHKjOI505IeuohgIAEAKFJTAx0sgBNyoXFuTN6MW1kMuqOQSqHMlVLmMukJ3KekkSKKRy3U2FyeQ1T4wlLRA5KOpKiw953s0ep9ArcMG33ivLELgWdHg7dyNPxO+g2UzjSpIp1sU1x9Cy6mMC7W3O2a2nKxPJZuNqxqwvy4ooSqzk82YsRuweqL2C+G1DmiVl/wCFleQ0Pjb+E8QPoF0Gx8csfh5UMRm7W81z81/ZBUjZ3Rv4nlrgbdnncfCeNllYfCVdmbQTveN7ecXx9PuhXJTgOVlQHEAcLnx4J/SjFqpOFKOaV8/H+hKEbZkdcoWAJQBkqrpk6KeRj6Z74GEASxEPcDlGYOiNjob6tuugewm6MJxqLeavZ5eVn+bDU29EW1Fi0FWwvppGvyHUatc0/hexwBadNiFmVcNWwst2tG1/l6PRhdMrfaawuw57hb7GSCc35MkF/lddT0ae9hatPx+6sQ1O8jTU04e0EcQD6ri5wcXYstWMb0vc2pr6OhPwtvWSj8TYyWxsPMF2YkflXXdFsO7TrvTur7v2GatIaxzpZNBUPY2CIszxsjc90kZeX5A45gxzAAX8S3biuuFc87Gb6dQubkDvtP22GeqdGDZj3tbHHFGDc6Rx356g/eTal3Fpa2Y2WR6cHXXJtNOzLaZ2yQjYqOUIy1QjinqSGVp4i6glhlwZG6K4EhlQ08fVQSozjwInCSHgmwGGBfufFLLVnUR0ETRQSgWmHM+y0Buc17b/ABEf0WpTlGFHelkZtaSU3ctaSjIHa+faPnwWTX2s3lSXq9SnUqt5RJmQcdfFZM606jvJkFinf0ppA/qDVQZwQ3IHtvmHAm+9xstSVLGTopqm922tnpzGpK45iNO2ZkjXgEHKPDXh33t6IwU3Rg6kdYtMmcVoV3RDEus6+jfcT0h2cPjicLscx3Efpouo2jShtDAxr09VmvLin+8CpnCdmX9TO1rA99mtaxz3EfhaCSAudjS6904W1/bD9LmC6NYjPPUFzT1b3j3iRnxMjhvaKN4J0kLRbTkeWuzjsPhv4ri4rs5RaybfH0uK0425noD27gAG25N7k2vfuXN1pwovq1FPIFnmVOIdFaWRzZXR2ksBmY50ep4uymzt9iCtV7QrUKale6slZq6EWuR1gOBx0rXBt3ulcXOfJYuOWzWgkAXsFWxu0OthTnKC0t4eItm2xOmGVuH1rnAFnuznBrtiRqGnuuB6roNgYdw6yolaMt23pe/3Iaj0Q10ckc+lpnuAY90cQeBcC7o2kixWHiqVOrVkkslNr0uWs0vQjdK6BsjBUR5Y5qbM5j+Nh8THHi08lb2PjHTxToKPZfLnzI5Rccwq8YppaeBlSWRe8wl/VvF3WtcjLrsbeYXZBvIyOA0U2IQSQRNhgpGOaWyxska+ZzC1xcM47Y0Ha05arMxe06WHk6esrXsuHn+BnC3A9EZDkAGuw37hYarnoYiNftJ3L0bWyFTxwIAEAORyEbEpNyL1QxxTMs/c+Kzpas3Y6CJBSzoMHc/V3Zb8z5cFVq4mMMlmylWxkYZRzZf08DWQ2aLAX/8ALiVb33PDXfIxqk5TneQ8sEcZfpFWzOeYYSBaJ0jjoSW66N03sPmu02FsmjOl11VXfDkQzk27IylR7P6cRvdNJTxQkBzntjBedMxyzSOswdzW89V1g6McrsmNj/4SWlhfLQVDogS5xeaZ52f+aN2l9rLK2ngVWpuVNLeX1tw/A/uvwJuLVLaWvpKoRhrZz7rLJnJytf8AuyBa1s3HuCobCxVOop0LW4288mNxFNpJmvxLDhIwxybWtoSL63B0WBiKlfZ+IirWcdG9JL9+Q2NpIoIYWUAMUMT5p5y6R4Dhmc1umeWR9mxRtFhcngbArQjDFbUl2Ybkbau9kvDnf/kRtRzbO4OkEpjE0tMx0GzpqWpbVtYBu6RjWtcbccocr1To85JPeTfOzX0Td/oM6zgRMXxCWSmmrYQ+op4z1UUMDi33kNfkknfI0F2QOzANb+Ekk3AbqYXZNGiry7T0zWXyzGubbJdI18eHMq6eKRjxC+Z1NNLI8aauZnf2mm17HThcK7/EoXUtxZeCGbz0uUnSajrainmdLKJ2ujGSnp2CIbi1pHZi82PEKfdyBNJll0Mr3TUced15YzllJGVzZWCzmuZbcaa8fNef7QTwteVNRtndeRfh2lchy4qK2d8UQApYLuqKjN2HObqYWfqXX0sug2Rgt3/MTjaT0Xhz9Rj7TtwRM6JMFWXVj42hpuynDhf7FrjZ+UjTNy5eKzNvbUlGtGlSfd183w9F9/ATdvnzNWyOwsGho20PDkBwC56eLjZ7sbN6sN0cc0HdU4VJQe9F2Y9ZEaWntstnD7RjLKpk+fD+iWM+YwtMkESgdMToiMz9PSPkcQ0cdTwHiVkVqkYNuRrTrQpxvJmgoMJbHqe07mdh4BZtXEynkskZdbFzqZLJFgqxVOHM3tx3/r4qenXlCLjwYjQr32GqhSuxyVzB9N6iRlTQGJ4jMsxhMmW5aDYtG9iLl2/C67bo3iZSU6T0STQypTSaK+twtr6mlidTe7yPfKJJWmJ0TxkLndQHZu2bXF2ggZl1AWztYl9PKcRUNPQxFxFRPDTNL3ZnBhdmN3HcAAD0Uder1VKVR8E38hZLJR5l3jmCR1VM6nkvlcGgEfE0tsWuHeCB815zhsXPD1lWhqvfVFuUVKNmZXop0zxWdphiNDJ1d29ZOJBNla7JmkjY+99OIGvNelQ7cU2lz5mTJJGs6GxvmlxGGuc2SaRsAcWN6sGndE5rWsG4Af13mb8VLYY9FY0PRPoxT4bTuhgL8he6RzpHBxJLWtJJAAAysaNhshKwjd2Zb2edIYaen6ma0EJlnkpZD2YnwyTPka3NsxwzXym12kWvrYTFa5Fl0n6TRSQywULmzzyscy8fbZEHDK6SWQdkWBNm3uT5kF+QJcyGKWTqw0uyhrLAN37LbC58ko08/wChmEV1bHJnf7vS1EjpJXR6SyusGlkepyt7ABvyO6oVMHRq1lXmrtKy5L05l2nF7tloX87WVJGG0LclHCR7zIzYgG5p2O+8533iq21NoxwlK67z0Xv5L7j7X7K0NtA0MDQwBoaAABoABoAByXnk25NuWdya2ViwikuFXlGxG1Y7TRAQA3JCD4q3h8ZUo5LNchyk0RJIiFuUMTTrLsvPkSqSYMVyAMmxxhosAAO5cdOTk7shbbd2dJogIA5e+yVK4qVyI99ypkrEyVivxnCYqqMxTtzNuCNS0tcNnNcNQQrOGxVXDT6yk7MJRUlZmUd0Ilp5DJQVLYy4WvPE2oezgTHK4XAPK1l0OG6SyStWhd81l9CLqXfsshYg2SL9mxWUzwTlpiqw0RmmnG17fAL6g7b8L228BtOljU1az5Xvl+6jZwccpZ+JaxYzPRDJiAL4gBkrIxdjxs0SsGrH7a7HdZOO2BeW/Q0/0/j+ySNW2UvmRcEnbUYj1tOWGKKBzZHtcCHmZwe0ADcgsBJPNa+xqVWFN9ZlnknwS/JDj5wcko/M0uIUQc9sjJHwzsBDJIrFwBtdrmEFr26DRwIWw0UUyPW0dVUDJU1TnQn4o2xxxCQcpCztEcwHAHiEluYt+RO90YG9uxAH3rZQB+X4QE4aZs9NoPeoaWnAe17y1z22EY0cLMt8RuN9kzeV7IfuO12auWpa34nAcufonjDznF6S1XHS0s08LKkyvqI2uuA2xeXt0+yDnAjQ63WftDEfxqEqi14X8WWsOpTlu8De4HRxQRNhhYGNZsB+pO5J4krzvFValWo6lR3bL8oKGmhPVYadNdbUIauDVybFJdQSjYiasdpogIACEsZOLugGvdhw0WzhNozSakr/AEHb7HVjPUaCQDl77JUripXIj33UyViZKxylHAgBpxTlkPSGaujZKxzJWh7HCzmuFwb8PFWKMpQkqkXa3FDZJNWMrKKjD+zE33ujIt1JsZoW8oydJG9x1XXbP25Cst2t2Xz4P8fbyIuoms45oqK2qw/qZanDZm0lTG0udEPsesyHMYpYHaa2tpx24roE+JWlGEkb3DagSRRyAWzsa+3LMAbfNSopMyHtHdVwhlRTzSsiFmysZl7IvpILg23seG3emzus0PhZ5MiCtwW3WVNfXVvKGQTBt+XVhjWjzNkl4jrS4Ip24w3EcUpBBA2nhgu2NrAA4RtzPLnW0B7htfjdNT3pIW27FnqcNGxuoFzzOpUxCZ3HJjS1RqXxudBJC1j5GNuYTG4kF43MZDjrwsVkbXwEsXTW480XMJWVN5l3BLs4aggEd4Oq4SpBpuMlZo1WlJFi031CqtWKzVhUgh011jcIauDVyZFJcKCUbETVhxNEBAHTFaw3EazlVnqOOXvshK4qVyI991MlYmSscpRwIA4eUqQqRyB6KWMb5vQVsHFEpXFSKirfdx7tFYgrRLtKNomV6aYOJWRSNhEropo5HtAGeWJt88Y4m4I07ltbIxio1bVH2WvRPIrYyi5wvFZmswTF4qmMmC4DDkLXNLHMI+65h1Gll2kZKSvHQ5+UXF2ZNlpWvBDxnBBBDtiDuMuyWwh5rjvsvfnLqR7Mh+5ISCzuDrHMPHXxUbp8iVVOZoOhfRNtAHSTPa6Z4y3Hwsbocrb6m5Aue4J0Y7o2U7mkNW537th/mdoPLmnjCi6asmZRTSZxmaBcWuAwua15A0uQ0kjwTXoOjqMUGFVEcbTQVUVZA1oDWSOaSAB8LZWaW8du9ZGL2VQxGdrS5r8GjCc4913RZ9HOkbJnuhe18E7fihlGV45lv4294XI7R2XWwvalmua09eRL1kama1NCskQEAdNdbUIauDVyZFKCoJRsRNWHE0Q7jVvC8fQbIae+yrWux6VyI991KlYmSscpRwIAQlCQDYHEqaMeL0HA4pJSv5CpDU77NJ7kQV3YdFXaRTq4XiqxzGhBlYxhlnlNoom7uPMn7rRxKvYHAzxUrLJLV/vEgr11SXiN+zSmnIqamfKPeXts1ttDEZI3Gw2ubD/Lfiu3w1GNGmoR0Rz9eo5zu9TYumHC7jyGvz2CsEJXV2Kxx6SzRxflDg557gN7+AKS6FsytOPxDWKGaX87x1Q8bzEG3gEXCxVUvSqsqnPFOyCKJunWkvmDncQwWbmtztZZuN2nDDZWu+Rdw2BlWz0RKZgLpx+11U84vrH2YojY3AMbB2htuSufxO3sRLswSivm/wB9C5/AhTeeYVHQ6C+anL6STg+ncWerBoR3Krh9tYqk+095eP51HSw8Hpl5Fbiwl+zixBwuCBTYjGMr4ZD8LZ2jZrjYHh9Ojwm0KGNi4NZ8Yv8Ac/uVKlOUNfmX3R/pa03p61zIKuJ2RzXHKJLWtJGToQ7e1/kuX2lsarQqN0ouUNcuHg/yOhUTyepqWm4uNQVitWJASAdNdY3CGrg1cmxSXCglGxE1YejVvBrX0GSK+R1yonHddizFWRygcCABAHB18FNCGV3oKsjlxSSlcckImikLEZNh5qeiuJPQjxKHHMVZTQulfrbQNG73HRrR4lX8LhpYioqceP0RJVqKnFyYxgdO2gidX1+tXUaBoF3gHVlNC0/e01+ey7ijSp4emoxyS/bsyHJt70tWR8IwSt+0lZMymZNI54pizr2Rhxu4kkjtk62GgJKxa/SKnTm4wjvLne2f4FeDcu9ky0d0X6z+JqqmYfhEnUx+GWIAkeJWZW6RYqfcSj6X+/4JI4OmtSuHQVsWY01TNENTlsyQerhf1Kko9Iq6ylFPx0B4OEmRf/Tgf+/mlmH4XEMYfFrAM3mVNW21iJq0bLyLdPZ1GLu8y5jjDQGtAAAsABYAcgFkyk5O7L6SSsiXRP1tzUNRZXIqyyuTVAVjK+0qUiicB8LpI2yHezC4E/MBa+xIxeLW9wTt5lfFN9W7Gbjp2SC0rjLdrWtfJldZjRZjLgfCAd99V3SijGc2xKPr6Uk0kro+cTyXxH/Kfh8QqWL2bh8Sv8SOfPR/MkhWlE3XRTpi2pd1MrepqQL5L9mQDd0TuI7tx3ritp7HqYPtLOHPl5/kuU6qkahYxKdNdbUIauDVyfTSghWMJBpy9PcgmrEIqCXeZZQiaKCAEKkhC+b0AbcUspXHpCJooIAqKmTM4ny9FcgrKxcpxtGxmI3RzVUlTUG1Hht9/hkqLanvy3AA5kLsdj4XqqPWPWX24fkzcVU3524R+5Jw1klTJ75UiznD7CI6iCI7f8x25Pksza20HVk6NN9la+L/AAWcLQt25a8PA1kI7I8FzM3mOlqztNEBw0SoCgK0C+IgU6Y6xB5IaurCNXVizBVQonFRA2RrmPaHNcCHNIuCDwKdCcoSUouzQjSaszD13QmaIl1HICzfqZb6fyScu4rp8J0gSSjXXqvx+PkUauCvnEgZp22bUUs0ZGgcG9a3wzMvp+i3KW0sNU7s19vvYpTw846oqsSqHEt6lk3vEbwY7RPuHA+GoOvin16lCdNxqNWeuaEhGSeR7jG4kAkWJAJHIkaheXySTyNE6TQHqfj5fVXsF8Xp7kczkqlLvMmQiaKKBz2T4Rvm9BBl7rp0pXHpWETRwIAaqX5Wk/3qnwV2OhHelYwvSzHHRWgg/fyAm/8AhM2Lz38gui2Vs/8Akz3591fV8vyLjMT1UbLVmWxLEgMPpaeO7hG41FXmB7TxKD1Zv8V7uPkOa62UG4OMcsrGV1iVj0wG687eR0JbNCqMqAkAECFHOLOcO8/qtCOiL8XeKG0o4EAT6R92+GigqKzKlVWkPqMjBACtdbUI1Bq+RYwvDhf+/AqPXsy9H+8PsVJR3WdEKNpp2YgiaA/T8fL6q/gvi9PcZM4Koy7zJUACWMb5vQGxuV90rlcdFWOEg8EACAK/FZwBqbBoLj3Af2VZoQb045E9FWTkzybDJzM6Spf8Uzja/wB1jdGt+XyXpOEw8aFJQjw/WYOIqupNti45/Dy/yFWHoRR1PQ8EdmhgJ3McXzaF5xiVu1Zrxf3Ong/8NPw9jQLPK4iQUECFNWiz3eKvU32UXafdQwnkgIAkUb7OtzTKiuiGsrxuTlXKwIAEAO00lj3FNnG6GVI3RYApiakt2Xo/3h9iqIQmNNOzFHqbj5fVXcF8Xp7jJnNlU3btt6ElzmRya5b3kOihlBICABAAgQyXTKpIpal4/wAJ9vSwWvs6CeIpx8UWaq3aL8jE4bHlijHJjf0Xoa0OaepG6Qk9Q5rfieWMaOZLhom1JKMW2Opq8j1DDIMgjZ+BrW/6WgfRebVp7zlLnf6nTtbsLFsqRXBAAgCqxIdvxAVyj3S1R7pEUpMCAFabG6BGrqxaNNxfmqrVsik1Z2FSCAgAQBNpZbi3EKGcbZlepGzuSAUqakrS9H+8PsRDtPx8lcwas5J+HuMmcPKo1Zb0iVIZcU0lQiUUEACAGauSzT36J9NXkPpxvIy3SamMlJOwal0T7eIFx+i1cFNQxEJPmievHepyXgYrC5w+Jjm7ZQPMCxC9CWhzDWY7g9OamtYBrFTHO88C+xDG35318isfbOKVKg4J5yyXuX8BRcp73BHpVGO15FcRU7ptVe6T1WK4IAECFbio1ae79D/urVDRlqg8mQVOTggBUATaN9225KCos7lWqrO5IUZECABAHTHWN0jVxGrqxYNdcXCrtWZVas7EmmO/ktLAzumnnp7kNQYlKzms2WYobQPBAAgAQBX4jJqBy19VYpLK5YoRyuQ1MWDJ1HQWMyOdFNLCxxu6Nlrd+U/dHqtultytCG60m+f55lCeApylc0OFYZHTxiOJuVvqXHiXHiVlV8RUrz36juy3Tpxpq0S8w+ifcnKQLcdFRq1YWtchrVoJWuWLaA8T8lWdZcEVXXXBDgoBzPyTeuYx15HQom9/qm9bITrpDU+FRvte+nenxxM46D44mcdCO7AI+BePMf0Uixk/AkWNqeAxJ0e/C/1H1BUixvNEix/OJEmwSUbWd4Gx9Cpo4um9ciaOMpvXIiwtLH2cCL89FLK0o3RLNqcbomqArAgAQAIAkUsljY8Uycbq5FUjfNFlTcfJWsB8Xp7lSpwIzt1Sl3mWloImiggAQAhKLAU8r7knmVdSsrF6KsrHCBwJQNJh9C1gBtd1tT/RZtas5u3Aya1aU3bgTVAQAgAQAIAEACABAAgBueFrhZwBH97ck6E3F3Q6M3F3TKSrhyOI81ehLejcu0570bjKePBAAgAQBbYdLcHmLfVWcHGzl6e5SrxsxpyoT7zJ0ImiggAQBHrX2ae/RSUleRJSjeRVqyXAQAJQLWgxbKA1+oGxG48RxVWrh97OJSrYXee9Et4ahrhdpB/vkqcqcovNFGUJRdmh1MGggAQAIAEACAOZJA3VxA8TZKot6CpN6FZWY2xujO2fQevFWqeEk+9kWqeDnLvZIqoakvJLjc3urcoKCSRbnTULJaDqYRggAQAIAlUPHy+qvYL4vT3IavAfKy595ghE0UEACAK7EJLutyHzVmkrK5ZoxsrkRSE4IAEACUCxpR2Qq9TUq1O8SWzOGxPqonFPgROEXwOxVv5/JN6uI3qonQrXd3ok6qInUROZK99ja17Hh/uljRjcVUIXKl2NyniB4NCtrCUi2sHS5DMmJSnd7vLT9FIqFNcCRYemvhIznk7knxN1IkloSpJaHKUUepn2cO/RNmrojqRvEsFWKgIAEACAJVDx8vqr2C+L09yKrwJhCrSjG7yI0xLJN2PILsLI3Y8guwsjdjyC7KudozHTiVbjGO6si3BvdQ3kHIJ26uQ+7DIOQRurkF2GQcgjdXILsMg5BG6uQXZMiHZCz6i7bIZanSjsICLACLAI7YpUswWpVZByHotjdXItXYZByHojdXILsMg5D0RurkF2GQch6I3VyC7DIOQSbq5BdlnlHJVt2PIp3YZRyRux5BdhlHJG7HkF2GUckbseQXZIo2jXTl9VcwcV2suXuRVXo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61447" name="AutoShape 7" descr="data:image/jpeg;base64,/9j/4AAQSkZJRgABAQAAAQABAAD/2wCEAAkGBxQTEhQUEhQUFRUUFRQWGBgWFRQUFxUXFxUWFhYVFRUYHSggGBomHRQUITEhJSkrLi4uFx8zODMsNygtLisBCgoKDg0OGxAQGy4kICQsLCwsLywsLCwsLCwsLCwsLCwtLCwsLCwsLCwsLCwsLCwsLCwsLCwsLCwsLCwtLCwsLP/AABEIAQoAvQMBEQACEQEDEQH/xAAbAAABBQEBAAAAAAAAAAAAAAAAAQMEBQYCB//EAEQQAAEDAgQCBwUFBgQFBQAAAAEAAgMEEQUSITFBUQYTImFxgZEHFDKhwSNCUmKxJDM0ctHwU4KS4RWDk6KyFiVDVGP/xAAbAQABBQEBAAAAAAAAAAAAAAAAAQIDBAUGB//EADoRAAIBAgMECAYCAAUFAQAAAAABAgMRBCExBRJBUQYTIjJhcYHBQpGhsdHwFOEjJFKy8TNicpKiFv/aAAwDAQACEQMRAD8A9HZNfYryepKak82bThunWY80zrJc2JZBmPNHWS5sLIMx5o6yXNhZDbyeZTlUlzY5JHOY8yl6yXNjrIMx5lHWS5sLIh4iDYEE8t1NRqy0uT0LXsVslUG/E8Dxdb9SrKdSWl/qTvdWpHGMRf48f/Vb/VSdViP9Mvkxu/T5r6GqwOqa6JtntduNHA8SsnFKpGo73M3E26x2LC6rb0uZAR8RktE8/ld+ikouTqLPiS0Y3qRXiY/rDzPqVtb8uZt7q5B1h5n1KN+XMN1ciTRE3JudO8qOpUla1yGtZK1iXnPM+qh6yXNleyDOeZ9UdZLmwsh2nBJ3Nh3psqsktWMm0kTsx5lV+snzZWshcx5lHWT5v5hZBnPM+qOtnzfzCyDMeZTozqSdk38wsiRTHffh9VsYG6urvh7kc0ioDyDcc1lzV2zSaTVmTYpA4KvKNitKLiztNEBACEIAZkcGglxAAFySbADmSpIpydkPuZWTpc6d5iwyndWPabOeDkgYfzSOsD5b810GD6PVqvarPdXLV/16/IrVMTGOhKHQutqNa7EDE07w0jQ0eBkdqfRa7o7L2f8A9Rq/j2n8v6K/XVZaEyn9m+GN1fC+Y85pZHE/MKCfSbB08qcG/khjhOWrJg6EYZ/9GH/u/qof/wBXC/8A0n/7f0HVPmRZ/ZxhjtWQvgdwdDLIwjv3KsQ6SYKrlVi15q6E6ua0Ih6HV9PrQYk+UD/4asCQHu6wajyAU/8AC2Xj1enu3/7cn8vyg35R1INf0zmhaYcTpX0rnENbK09bA/UffbfL6nyWRW6N1KM1OjLeXJ5P8MtYWtFVE5DkUgcA5pBBFwQbgjuKoyi4uzN9NNXR0miljTMs0d+qr1HdlSo7yHUwjABAFhDHlFlXlK7Kspbzudpo0EAKnRi5OyAVXIQUVkIP03Hy+q0MH8Xp7kdQp3blZcu8zTQrHkG4TWrrMJRTVmTopA4KCUbFWUXFnaaIQsZxaKlidNO7KxvqTwa0cXHkp8NhqmIqKnTV2xspJK7M3Q9H6jFCJsQzU9Ho6KlaS2SUcHTngONu/ha57SjhcJsml1tV3lz4t8or98WUp1ZTdkb2liZEwRQsbFG0WDWANA9FzmP6QYjEXjT7EfDV+b/AsaSWoqwCUEACABACpYycXdPMQWbLIwxzMbIxws5rgHAjvB3XS7P6SVqVoYjtR5/Evz6/MilSTzR57jvQiajvPhd5ISS6SkcSbczAd7/l/XZdRUw+G2jSVSDvya18n+GPoYqpRduA3gWJx1TA+MnezmnRzCN2uHArlcVh54aTjP8A5N2FeM4b8TQrNK4IAk0kXH0UdSXAhqy4EpQkIIAVOjFydkAquwgoqyEBOAfpuPl9VdwfxenuR1CnduVly7zNNCJop0x5BuENXElFNZkior2RxulkcGsY0ucTwAUcKM5zUIq7ehVmtzUz3RfC3YhI3EaxpEDCfc6d2oI4VEg4uPAHb0Xb0qdDY+FdSecn82+S8F/ZnTnKpKyN1I8k3K4fGY2ri6rqVX5ckuSJYxUVZCxQl23qpcDszEYyVqSy4t6L98BJTUdSZHQjib/Jdbhei+Hgr1pOT+S/P1K8qz4Dwp2j7oWvT2TgqfdpR9Vf73GOpLmNVMjW6AC/hssva+NwmCjuQpxc3wssvF/jiPpxlLjkV5K4Gc3OTk9WWkrCJgoJQO4pC06LQ2ftKrgqm/DTiuD/AHmMnBSWZienPRx0LzidA3ttF6mEDSeMaueBweBfbffx7+cKG08MpR0enNP91RHSqypSsO4ViLKiJksRux4uOY5g8iDouIr0J0ajpz1RrwkpK6J0TLmygk7K4SlZXLABV27lYEggqdGLk7IBVchBRVhATwBAD9Nx8vqruD+L09yOoU5Op8Vm1IuMmmai0EUYAgDM19McRr46EH9nhtNVkHcaGOLzNtO+/BdXsDBpReJn6eXFmbjavwI9JeRoGgBrQA0DQADQADgua2xtB4zEOS7qyj5c/Ugpw3UOU0GY9wUmxtkvHVLyygtfHwQlSpuos2tA0C9HpUoUoKEFZLgVG7iqQQYqp8o7ysXbO1o4KnaOc3p4eL9uZJTp7zKwm683qVJVJOc3dvUuJWEUYoIAEACAHqeSxsdjut7YW0nhK+5LuSyfg+D/AD4EVSG8jzWsoP8AhuJdU0EUteXPjHCKcavYOQPAd45Lp9u4NVKXXR1j9V/RJg61nus2FPHYd5XDTldlqcrscTBgqdGLk7IBVdhBRVkICcAIAEqTeSAfpRv5fVamCwzs2/D3GVOBl2ykHe3I/Q9yoytPsyNxwuiRHUcHaFVJ0nFkUqds1oLW1IijfI74WNc4+DQT9ElKm6k1Bat2+ZFKVk2N+y6gLKJ1TIPtq95mceOS56tvhlJI/nXWbbrrB4BUYay7K8lr++JhpudS7NYxtyAOK4XD4eeIqxpQ1bsTt2Vy2iYGiwXq2EwsMLRjShovrzfqUZScndnasjTl7rAk8FFXrRo05VJ6JX+QqV3YqZX5iSV5RjMVPFVpVZ6v6LgvQvRjuqxwqo4EACABAAgBhktnlp8R6bKVxvG4hWe0LC3VOHSdXpNBaeI7kPiIdp4tDh5r0TY2JWMwSU82uy/3yK0luTyG8BxIVNPFO3aRjXW5H7w8jdcPiqDoVpU3wZfi7q5PUMYuTshRVdhBRVhATgBABdTU6Mp+QqQAK9TpRihdB6nO/l9VcoO9xk0ZJ+58Vhy1ZvLQ6BvofI/Q9ycmpKzEatmig6cVLhTCAHWoligHPtu1t5A+q0Nk4dTxabXdu/b3KO0HGNK645HqpgEbWRt0bGxrRbTQCw08lW6U1t7Exp/6Y/f9RjUVlck4czUnlorHRXCqU513wyXm9fp9xteXAnrtysCAIuIPs23MrmelGIdPCqmvif0Wf3sTUFeVyuXAFsEgAgAQAIAEAVtYbPPdb9ArVPujWXNA8O31Dhtw8Pmui6LVtzETovir/L/kirLK5517OGmNlXSnalq5mN/kJzN+p80dIaFsUpL4l9sieg7xNgsqEFFWRKCeAJ0YuTshRLq5ToKObzFsACspcXoK2BKG7gh6m4+X1VjDcfQZUMm/c+KxJas3Y6CJo4qMYa19XhjHX/jI3A97CHAHu0K6DYLvUl5L7mRtRWgvM9SqfiK5zb7vtCp6f7UZ1LuInUA7HiSuu6NU1HApri2/b2K9Z9okLfIgQBAxHcea4npa3v0l4P2LNDiQ1x5YBAAgAQAIAEAVVSbuPirkFaKGlnhB+Hz+q0thu20qfr/tYyp3GYzo+LYliwG3XxH1iF1vdIO/DyY7D6GnXOlgS6sU8O3nLIVIRXIxUVZDjoBPS4sGxCUN3BIRIKSqWI66HgpKNWCbuyGpJGekYCTcLDlJqTNaMmlkMOp+RSqfMkVXmZzpGTHVYZIdhXQtJ/nNv0B9F0GwJJ1ZJcvcz9pyTpp+J6xUjtH++CxdvR/z9RS42afovpczaXdRMofg8CV1XR2X+RjHim0/nf3IK3eJC3SIEAQsRGx8Vx3Syn2adTzXuWKD1RBXFFkEACABAAgAJSgUxN1dGFxg7dvNaWwoOW0oPkm//lr3G1e4YbodN1lXik3B1YWDv6sZfot3bkZTqwiuXuPw67Jq7rMp0Yw8y0kIphRQEqXERjjYnO2GnyUc6sVqxrko6j8dFzPoq8sT/pRG63IkshaNgq8qkpasic29R1qfReoxmPduVVl3mby0ETRTP9O6Uvo3ub8ULmTt8Yzc/LMtTZFbqsVHxy+f9lbFQ3qT8D0WlrWzwwzs1bNGx4/zAH6qXpVQtVhWXFW+X/JkUXqiww5+481P0VxXfoP/AMl9n7Da8eJNXZFcEAMVjLtPdqsbb2G6/BT5x7Xy1+lySk7SKteZl0EgAgAQAIAaq3WYfT1UlNXkIyrVoaW8c4hhfI7aKNzzy0Bd9Fv9F6e9iKlTkrfN/wBEdbRIwvsvpi2gY93xTvkmd353aH0DVobQnvV34ZFuirQNeyMnYFZ8pxjqx7klqSY6I8T6KJ11qtCJ1uRIZC0cFXqVpTInNscUI0EACAFCkpsDLvpHXOnzCqSqR3mbCqwsNmB3Io3lzH9ZHmNSw3Ba4aEEEEbgixCfGVmmhbpoh+y2tyCowyQ9ulcXw3+/A8lwy87E6/zeK7PE0ltPZ/Z7zzX/AJLh7ephVIOjUzNvE/KQeS4PBYqeDxEai4PNeHFEko7ysW7XXFwvVaVWNWCnB3TV0UWrZCqQQCkaTVmBUTx5XELynaWEeFxMqXBPLyehehLeVxtUB4IAEACAImIu0A81PRWrEZDhbdwHeppOyuIQ/abUuZhkscf7yqfHTsHPrHta4f6c/quy6N0lRwUq0vibfov1kFTOdi9wvC2QxRxtFxGxrBf8oAvZYVXEzqScnxJt92sTgFClfN6DQKJSuAJoCFwRcDgzt5j1Td+PMXdZyatvP5FN62HMXcYgq296dCrF6C7jIJVGfeZZQiaKCUDLdMMLkDoq6k/iaW5y7CaM/HG62+l7eJ7lvbD2n/GqdXN9mX0f4fEhrU95GswTGIq2nZUwHsv0c370bx8THDgR/Q8VN0i2Xuy/lUlk+94Pn5Pj4+ZWpy+FltRT27J2OyTo7tZUZfxqr7L7r5Pl5P7iVqd80WC7orAgCJiEVxm5fouW6T4HrKKxEdY5Pyf4ZPRlZ2K9cGWgSACABKBXVzu14AKzSVojWd4dHd1+WnqnOLm1COrdg8TNdI6g1GMUtONYqGM1Eg4GV7S2MHvFwfMrudpzjgdnqjHkor3f7zIaUd93Nd74eQC46NVvN6Fjq0NurHdw8kyWIkxVTRwah3MqN1Jcx26jgvPM+qbvPmLZCJooiABADkasUeI1gVBPvMkQiQUCUWA4MrRxHqlUXyHbknwMTiGfDKl1bSAvp5T+107fnOwbAjf14HTsNjbS34fxsR5K/Fcn7Favhpd5I9DoquOeJk0DxJFILtcNe4g8iDcEcCFibZ2PLBy36edN6eHg/ZkMJ3yepZUlV913kfoVr7D25e2HxDz0jL2fsyOrS4omrsCuI5txZMqU41IOEtGrME7FPI2xI5LyTFYeWHrSpS+F2/fMvxd1c5VccCABKBVVB7TvEq3DuoaWWFMAFzsLuPgFq7DoKvj4t6Q7Xy0+rGVHaJj/AGd03vBrK9x1q6l5Yf8A8YzkjA+foFqbefW1lBvKK+rEpy3Vka99EeB+S56dJviTKoNmid3KN0JC9Yjg0ruX6JvVT5C76OTC7kfRNcJLgLvI4ITWmhbiJBQQA5Gp6PEaysfUuudVJKEd55GiqUbaDZldzPqUlkPUYrgckpRREooEITEM5TPlwqV81O0y0UhvPTjeHnLANu8j/a3VbO2nCvD+Pic75Z/F5+P7qZeKwlnvwPQ8Nr4qiJk9O8SRPFwRw5tcNw4cQVz22Njywct+GdN8eXg/ZlaE97J6lrR1P3XeR+i2dg7bc7YbEPPSL5+D8eT9COrT4omrryuV2IM7V+YXA9KcPuYmNVfEvqv6sWqDysRVy5OCABKBUTfE7xP6q5HRDQ6Y1YgwyreSR9i6MEfFd4ydnv7Wi6jorTyq1Xxsvchq6pHHRZnu9JTxBoAZEwWHAkXdrx1JUOMgq1WU78S0qKsXbKpp7vFUJUJrxGOlJD4Kh0IwQAIAEAcmMHcD0CRxT4C3ZwaZvJN6uPIXeYjaVvf6qSlSjmDmzLu3Kil3mba0ETRQSgcOlA4pVFscotjTqjkFIoIeqXMZe8ncpyViRRSM9DLLhkzqmlaZKaQ3qaduvjLGOBH05bdLs/aCqR/j4jO+WejXJ/uZjY7Bpf4lP1PUaCtiniZPTvD4pBdrhw5g8iDcEcLLnds7Ilgp9ZTzg/8A5fJ+zKMJ3yepcUc+YWO4XU7C2n/Lo7s3246+K4P8kFWG68hvEdh4qj0sS6im/wDuf2HUNWQFwpaBAAlArqhlpPEgqzB3gNZTe1V3/t7W8JKumafDrAfouy2BK2AqSXN/REM++jRvpvw+i5rD7Sayq/MtxnzKvGMRZTRPlmJDGC50uTc2AA4kkgLaoR69pU87kjkkrnn7+n1bI5z6dtNFGCQGTmTrnAcbDQXWzHZNJxtUbbK8qjkWeCe1dzpI2VNK+Jr3iIydrK2QgHKbtH4mm24DgdlQr7E3YuUJegzJvkelMqWnjbxWHKjOI505IeuohgIAEAKFJTAx0sgBNyoXFuTN6MW1kMuqOQSqHMlVLmMukJ3KekkSKKRy3U2FyeQ1T4wlLRA5KOpKiw953s0ep9ArcMG33ivLELgWdHg7dyNPxO+g2UzjSpIp1sU1x9Cy6mMC7W3O2a2nKxPJZuNqxqwvy4ooSqzk82YsRuweqL2C+G1DmiVl/wCFleQ0Pjb+E8QPoF0Gx8csfh5UMRm7W81z81/ZBUjZ3Rv4nlrgbdnncfCeNllYfCVdmbQTveN7ecXx9PuhXJTgOVlQHEAcLnx4J/SjFqpOFKOaV8/H+hKEbZkdcoWAJQBkqrpk6KeRj6Z74GEASxEPcDlGYOiNjob6tuugewm6MJxqLeavZ5eVn+bDU29EW1Fi0FWwvppGvyHUatc0/hexwBadNiFmVcNWwst2tG1/l6PRhdMrfaawuw57hb7GSCc35MkF/lddT0ae9hatPx+6sQ1O8jTU04e0EcQD6ri5wcXYstWMb0vc2pr6OhPwtvWSj8TYyWxsPMF2YkflXXdFsO7TrvTur7v2GatIaxzpZNBUPY2CIszxsjc90kZeX5A45gxzAAX8S3biuuFc87Gb6dQubkDvtP22GeqdGDZj3tbHHFGDc6Rx356g/eTal3Fpa2Y2WR6cHXXJtNOzLaZ2yQjYqOUIy1QjinqSGVp4i6glhlwZG6K4EhlQ08fVQSozjwInCSHgmwGGBfufFLLVnUR0ETRQSgWmHM+y0Buc17b/ABEf0WpTlGFHelkZtaSU3ctaSjIHa+faPnwWTX2s3lSXq9SnUqt5RJmQcdfFZM606jvJkFinf0ppA/qDVQZwQ3IHtvmHAm+9xstSVLGTopqm922tnpzGpK45iNO2ZkjXgEHKPDXh33t6IwU3Rg6kdYtMmcVoV3RDEus6+jfcT0h2cPjicLscx3Efpouo2jShtDAxr09VmvLin+8CpnCdmX9TO1rA99mtaxz3EfhaCSAudjS6904W1/bD9LmC6NYjPPUFzT1b3j3iRnxMjhvaKN4J0kLRbTkeWuzjsPhv4ri4rs5RaybfH0uK0425noD27gAG25N7k2vfuXN1pwovq1FPIFnmVOIdFaWRzZXR2ksBmY50ep4uymzt9iCtV7QrUKale6slZq6EWuR1gOBx0rXBt3ulcXOfJYuOWzWgkAXsFWxu0OthTnKC0t4eItm2xOmGVuH1rnAFnuznBrtiRqGnuuB6roNgYdw6yolaMt23pe/3Iaj0Q10ckc+lpnuAY90cQeBcC7o2kixWHiqVOrVkkslNr0uWs0vQjdK6BsjBUR5Y5qbM5j+Nh8THHi08lb2PjHTxToKPZfLnzI5Rccwq8YppaeBlSWRe8wl/VvF3WtcjLrsbeYXZBvIyOA0U2IQSQRNhgpGOaWyxska+ZzC1xcM47Y0Ha05arMxe06WHk6esrXsuHn+BnC3A9EZDkAGuw37hYarnoYiNftJ3L0bWyFTxwIAEAORyEbEpNyL1QxxTMs/c+Kzpas3Y6CJBSzoMHc/V3Zb8z5cFVq4mMMlmylWxkYZRzZf08DWQ2aLAX/8ALiVb33PDXfIxqk5TneQ8sEcZfpFWzOeYYSBaJ0jjoSW66N03sPmu02FsmjOl11VXfDkQzk27IylR7P6cRvdNJTxQkBzntjBedMxyzSOswdzW89V1g6McrsmNj/4SWlhfLQVDogS5xeaZ52f+aN2l9rLK2ngVWpuVNLeX1tw/A/uvwJuLVLaWvpKoRhrZz7rLJnJytf8AuyBa1s3HuCobCxVOop0LW4288mNxFNpJmvxLDhIwxybWtoSL63B0WBiKlfZ+IirWcdG9JL9+Q2NpIoIYWUAMUMT5p5y6R4Dhmc1umeWR9mxRtFhcngbArQjDFbUl2Ybkbau9kvDnf/kRtRzbO4OkEpjE0tMx0GzpqWpbVtYBu6RjWtcbccocr1To85JPeTfOzX0Td/oM6zgRMXxCWSmmrYQ+op4z1UUMDi33kNfkknfI0F2QOzANb+Ekk3AbqYXZNGiry7T0zWXyzGubbJdI18eHMq6eKRjxC+Z1NNLI8aauZnf2mm17HThcK7/EoXUtxZeCGbz0uUnSajrainmdLKJ2ujGSnp2CIbi1pHZi82PEKfdyBNJll0Mr3TUced15YzllJGVzZWCzmuZbcaa8fNef7QTwteVNRtndeRfh2lchy4qK2d8UQApYLuqKjN2HObqYWfqXX0sug2Rgt3/MTjaT0Xhz9Rj7TtwRM6JMFWXVj42hpuynDhf7FrjZ+UjTNy5eKzNvbUlGtGlSfd183w9F9/ATdvnzNWyOwsGho20PDkBwC56eLjZ7sbN6sN0cc0HdU4VJQe9F2Y9ZEaWntstnD7RjLKpk+fD+iWM+YwtMkESgdMToiMz9PSPkcQ0cdTwHiVkVqkYNuRrTrQpxvJmgoMJbHqe07mdh4BZtXEynkskZdbFzqZLJFgqxVOHM3tx3/r4qenXlCLjwYjQr32GqhSuxyVzB9N6iRlTQGJ4jMsxhMmW5aDYtG9iLl2/C67bo3iZSU6T0STQypTSaK+twtr6mlidTe7yPfKJJWmJ0TxkLndQHZu2bXF2ggZl1AWztYl9PKcRUNPQxFxFRPDTNL3ZnBhdmN3HcAAD0Uder1VKVR8E38hZLJR5l3jmCR1VM6nkvlcGgEfE0tsWuHeCB815zhsXPD1lWhqvfVFuUVKNmZXop0zxWdphiNDJ1d29ZOJBNla7JmkjY+99OIGvNelQ7cU2lz5mTJJGs6GxvmlxGGuc2SaRsAcWN6sGndE5rWsG4Af13mb8VLYY9FY0PRPoxT4bTuhgL8he6RzpHBxJLWtJJAAAysaNhshKwjd2Zb2edIYaen6ma0EJlnkpZD2YnwyTPka3NsxwzXym12kWvrYTFa5Fl0n6TRSQywULmzzyscy8fbZEHDK6SWQdkWBNm3uT5kF+QJcyGKWTqw0uyhrLAN37LbC58ko08/wChmEV1bHJnf7vS1EjpJXR6SyusGlkepyt7ABvyO6oVMHRq1lXmrtKy5L05l2nF7tloX87WVJGG0LclHCR7zIzYgG5p2O+8533iq21NoxwlK67z0Xv5L7j7X7K0NtA0MDQwBoaAABoABoAByXnk25NuWdya2ViwikuFXlGxG1Y7TRAQA3JCD4q3h8ZUo5LNchyk0RJIiFuUMTTrLsvPkSqSYMVyAMmxxhosAAO5cdOTk7shbbd2dJogIA5e+yVK4qVyI99ypkrEyVivxnCYqqMxTtzNuCNS0tcNnNcNQQrOGxVXDT6yk7MJRUlZmUd0Ilp5DJQVLYy4WvPE2oezgTHK4XAPK1l0OG6SyStWhd81l9CLqXfsshYg2SL9mxWUzwTlpiqw0RmmnG17fAL6g7b8L228BtOljU1az5Xvl+6jZwccpZ+JaxYzPRDJiAL4gBkrIxdjxs0SsGrH7a7HdZOO2BeW/Q0/0/j+ySNW2UvmRcEnbUYj1tOWGKKBzZHtcCHmZwe0ADcgsBJPNa+xqVWFN9ZlnknwS/JDj5wcko/M0uIUQc9sjJHwzsBDJIrFwBtdrmEFr26DRwIWw0UUyPW0dVUDJU1TnQn4o2xxxCQcpCztEcwHAHiEluYt+RO90YG9uxAH3rZQB+X4QE4aZs9NoPeoaWnAe17y1z22EY0cLMt8RuN9kzeV7IfuO12auWpa34nAcufonjDznF6S1XHS0s08LKkyvqI2uuA2xeXt0+yDnAjQ63WftDEfxqEqi14X8WWsOpTlu8De4HRxQRNhhYGNZsB+pO5J4krzvFValWo6lR3bL8oKGmhPVYadNdbUIauDVybFJdQSjYiasdpogIACEsZOLugGvdhw0WzhNozSakr/AEHb7HVjPUaCQDl77JUripXIj33UyViZKxylHAgBpxTlkPSGaujZKxzJWh7HCzmuFwb8PFWKMpQkqkXa3FDZJNWMrKKjD+zE33ujIt1JsZoW8oydJG9x1XXbP25Cst2t2Xz4P8fbyIuoms45oqK2qw/qZanDZm0lTG0udEPsesyHMYpYHaa2tpx24roE+JWlGEkb3DagSRRyAWzsa+3LMAbfNSopMyHtHdVwhlRTzSsiFmysZl7IvpILg23seG3emzus0PhZ5MiCtwW3WVNfXVvKGQTBt+XVhjWjzNkl4jrS4Ip24w3EcUpBBA2nhgu2NrAA4RtzPLnW0B7htfjdNT3pIW27FnqcNGxuoFzzOpUxCZ3HJjS1RqXxudBJC1j5GNuYTG4kF43MZDjrwsVkbXwEsXTW480XMJWVN5l3BLs4aggEd4Oq4SpBpuMlZo1WlJFi031CqtWKzVhUgh011jcIauDVyZFJcKCUbETVhxNEBAHTFaw3EazlVnqOOXvshK4qVyI991MlYmSscpRwIA4eUqQqRyB6KWMb5vQVsHFEpXFSKirfdx7tFYgrRLtKNomV6aYOJWRSNhEropo5HtAGeWJt88Y4m4I07ltbIxio1bVH2WvRPIrYyi5wvFZmswTF4qmMmC4DDkLXNLHMI+65h1Gll2kZKSvHQ5+UXF2ZNlpWvBDxnBBBDtiDuMuyWwh5rjvsvfnLqR7Mh+5ISCzuDrHMPHXxUbp8iVVOZoOhfRNtAHSTPa6Z4y3Hwsbocrb6m5Aue4J0Y7o2U7mkNW537th/mdoPLmnjCi6asmZRTSZxmaBcWuAwua15A0uQ0kjwTXoOjqMUGFVEcbTQVUVZA1oDWSOaSAB8LZWaW8du9ZGL2VQxGdrS5r8GjCc4913RZ9HOkbJnuhe18E7fihlGV45lv4294XI7R2XWwvalmua09eRL1kama1NCskQEAdNdbUIauDVyZFKCoJRsRNWHE0Q7jVvC8fQbIae+yrWux6VyI991KlYmSscpRwIAQlCQDYHEqaMeL0HA4pJSv5CpDU77NJ7kQV3YdFXaRTq4XiqxzGhBlYxhlnlNoom7uPMn7rRxKvYHAzxUrLJLV/vEgr11SXiN+zSmnIqamfKPeXts1ttDEZI3Gw2ubD/Lfiu3w1GNGmoR0Rz9eo5zu9TYumHC7jyGvz2CsEJXV2Kxx6SzRxflDg557gN7+AKS6FsytOPxDWKGaX87x1Q8bzEG3gEXCxVUvSqsqnPFOyCKJunWkvmDncQwWbmtztZZuN2nDDZWu+Rdw2BlWz0RKZgLpx+11U84vrH2YojY3AMbB2htuSufxO3sRLswSivm/wB9C5/AhTeeYVHQ6C+anL6STg+ncWerBoR3Krh9tYqk+095eP51HSw8Hpl5Fbiwl+zixBwuCBTYjGMr4ZD8LZ2jZrjYHh9Ojwm0KGNi4NZ8Yv8Ac/uVKlOUNfmX3R/pa03p61zIKuJ2RzXHKJLWtJGToQ7e1/kuX2lsarQqN0ouUNcuHg/yOhUTyepqWm4uNQVitWJASAdNdY3CGrg1cmxSXCglGxE1YejVvBrX0GSK+R1yonHddizFWRygcCABAHB18FNCGV3oKsjlxSSlcckImikLEZNh5qeiuJPQjxKHHMVZTQulfrbQNG73HRrR4lX8LhpYioqceP0RJVqKnFyYxgdO2gidX1+tXUaBoF3gHVlNC0/e01+ey7ijSp4emoxyS/bsyHJt70tWR8IwSt+0lZMymZNI54pizr2Rhxu4kkjtk62GgJKxa/SKnTm4wjvLne2f4FeDcu9ky0d0X6z+JqqmYfhEnUx+GWIAkeJWZW6RYqfcSj6X+/4JI4OmtSuHQVsWY01TNENTlsyQerhf1Kko9Iq6ylFPx0B4OEmRf/Tgf+/mlmH4XEMYfFrAM3mVNW21iJq0bLyLdPZ1GLu8y5jjDQGtAAAsABYAcgFkyk5O7L6SSsiXRP1tzUNRZXIqyyuTVAVjK+0qUiicB8LpI2yHezC4E/MBa+xIxeLW9wTt5lfFN9W7Gbjp2SC0rjLdrWtfJldZjRZjLgfCAd99V3SijGc2xKPr6Uk0kro+cTyXxH/Kfh8QqWL2bh8Sv8SOfPR/MkhWlE3XRTpi2pd1MrepqQL5L9mQDd0TuI7tx3ritp7HqYPtLOHPl5/kuU6qkahYxKdNdbUIauDVyfTSghWMJBpy9PcgmrEIqCXeZZQiaKCAEKkhC+b0AbcUspXHpCJooIAqKmTM4ny9FcgrKxcpxtGxmI3RzVUlTUG1Hht9/hkqLanvy3AA5kLsdj4XqqPWPWX24fkzcVU3524R+5Jw1klTJ75UiznD7CI6iCI7f8x25Pksza20HVk6NN9la+L/AAWcLQt25a8PA1kI7I8FzM3mOlqztNEBw0SoCgK0C+IgU6Y6xB5IaurCNXVizBVQonFRA2RrmPaHNcCHNIuCDwKdCcoSUouzQjSaszD13QmaIl1HICzfqZb6fyScu4rp8J0gSSjXXqvx+PkUauCvnEgZp22bUUs0ZGgcG9a3wzMvp+i3KW0sNU7s19vvYpTw846oqsSqHEt6lk3vEbwY7RPuHA+GoOvin16lCdNxqNWeuaEhGSeR7jG4kAkWJAJHIkaheXySTyNE6TQHqfj5fVXsF8Xp7kczkqlLvMmQiaKKBz2T4Rvm9BBl7rp0pXHpWETRwIAaqX5Wk/3qnwV2OhHelYwvSzHHRWgg/fyAm/8AhM2Lz38gui2Vs/8Akz3591fV8vyLjMT1UbLVmWxLEgMPpaeO7hG41FXmB7TxKD1Zv8V7uPkOa62UG4OMcsrGV1iVj0wG687eR0JbNCqMqAkAECFHOLOcO8/qtCOiL8XeKG0o4EAT6R92+GigqKzKlVWkPqMjBACtdbUI1Bq+RYwvDhf+/AqPXsy9H+8PsVJR3WdEKNpp2YgiaA/T8fL6q/gvi9PcZM4Koy7zJUACWMb5vQGxuV90rlcdFWOEg8EACAK/FZwBqbBoLj3Af2VZoQb045E9FWTkzybDJzM6Spf8Uzja/wB1jdGt+XyXpOEw8aFJQjw/WYOIqupNti45/Dy/yFWHoRR1PQ8EdmhgJ3McXzaF5xiVu1Zrxf3Ong/8NPw9jQLPK4iQUECFNWiz3eKvU32UXafdQwnkgIAkUb7OtzTKiuiGsrxuTlXKwIAEAO00lj3FNnG6GVI3RYApiakt2Xo/3h9iqIQmNNOzFHqbj5fVXcF8Xp7jJnNlU3btt6ElzmRya5b3kOihlBICABAAgQyXTKpIpal4/wAJ9vSwWvs6CeIpx8UWaq3aL8jE4bHlijHJjf0Xoa0OaepG6Qk9Q5rfieWMaOZLhom1JKMW2Opq8j1DDIMgjZ+BrW/6WgfRebVp7zlLnf6nTtbsLFsqRXBAAgCqxIdvxAVyj3S1R7pEUpMCAFabG6BGrqxaNNxfmqrVsik1Z2FSCAgAQBNpZbi3EKGcbZlepGzuSAUqakrS9H+8PsRDtPx8lcwas5J+HuMmcPKo1Zb0iVIZcU0lQiUUEACAGauSzT36J9NXkPpxvIy3SamMlJOwal0T7eIFx+i1cFNQxEJPmievHepyXgYrC5w+Jjm7ZQPMCxC9CWhzDWY7g9OamtYBrFTHO88C+xDG35318isfbOKVKg4J5yyXuX8BRcp73BHpVGO15FcRU7ptVe6T1WK4IAECFbio1ae79D/urVDRlqg8mQVOTggBUATaN9225KCos7lWqrO5IUZECABAHTHWN0jVxGrqxYNdcXCrtWZVas7EmmO/ktLAzumnnp7kNQYlKzms2WYobQPBAAgAQBX4jJqBy19VYpLK5YoRyuQ1MWDJ1HQWMyOdFNLCxxu6Nlrd+U/dHqtultytCG60m+f55lCeApylc0OFYZHTxiOJuVvqXHiXHiVlV8RUrz36juy3Tpxpq0S8w+ifcnKQLcdFRq1YWtchrVoJWuWLaA8T8lWdZcEVXXXBDgoBzPyTeuYx15HQom9/qm9bITrpDU+FRvte+nenxxM46D44mcdCO7AI+BePMf0Uixk/AkWNqeAxJ0e/C/1H1BUixvNEix/OJEmwSUbWd4Gx9Cpo4um9ciaOMpvXIiwtLH2cCL89FLK0o3RLNqcbomqArAgAQAIAkUsljY8Uycbq5FUjfNFlTcfJWsB8Xp7lSpwIzt1Sl3mWloImiggAQAhKLAU8r7knmVdSsrF6KsrHCBwJQNJh9C1gBtd1tT/RZtas5u3Aya1aU3bgTVAQAgAQAIAEACABAAgBueFrhZwBH97ck6E3F3Q6M3F3TKSrhyOI81ehLejcu0570bjKePBAAgAQBbYdLcHmLfVWcHGzl6e5SrxsxpyoT7zJ0ImiggAQBHrX2ae/RSUleRJSjeRVqyXAQAJQLWgxbKA1+oGxG48RxVWrh97OJSrYXee9Et4ahrhdpB/vkqcqcovNFGUJRdmh1MGggAQAIAEACAOZJA3VxA8TZKot6CpN6FZWY2xujO2fQevFWqeEk+9kWqeDnLvZIqoakvJLjc3urcoKCSRbnTULJaDqYRggAQAIAlUPHy+qvYL4vT3IavAfKy595ghE0UEACAK7EJLutyHzVmkrK5ZoxsrkRSE4IAEACUCxpR2Qq9TUq1O8SWzOGxPqonFPgROEXwOxVv5/JN6uI3qonQrXd3ok6qInUROZK99ja17Hh/uljRjcVUIXKl2NyniB4NCtrCUi2sHS5DMmJSnd7vLT9FIqFNcCRYemvhIznk7knxN1IkloSpJaHKUUepn2cO/RNmrojqRvEsFWKgIAEACAJVDx8vqr2C+L09yKrwJhCrSjG7yI0xLJN2PILsLI3Y8guwsjdjyC7KudozHTiVbjGO6si3BvdQ3kHIJ26uQ+7DIOQRurkF2GQcgjdXILsMg5BG6uQXZMiHZCz6i7bIZanSjsICLACLAI7YpUswWpVZByHotjdXItXYZByHojdXILsMg5D0RurkF2GQch6I3VyC7DIOQSbq5BdlnlHJVt2PIp3YZRyRux5BdhlHJG7HkF2GUckbseQXZIo2jXTl9VcwcV2suXuRVXo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61449" name="Picture 9" descr="https://encrypted-tbn3.gstatic.com/images?q=tbn:ANd9GcT-SaQAaPVLwbCSmvECExz4a5HSXwnP0EgX1dQ5QQ6iLAN2cIip"/>
          <p:cNvPicPr>
            <a:picLocks noChangeAspect="1" noChangeArrowheads="1"/>
          </p:cNvPicPr>
          <p:nvPr/>
        </p:nvPicPr>
        <p:blipFill>
          <a:blip r:embed="rId3" cstate="print"/>
          <a:srcRect/>
          <a:stretch>
            <a:fillRect/>
          </a:stretch>
        </p:blipFill>
        <p:spPr bwMode="auto">
          <a:xfrm>
            <a:off x="3657600" y="3733800"/>
            <a:ext cx="2659432" cy="2532243"/>
          </a:xfrm>
          <a:prstGeom prst="rect">
            <a:avLst/>
          </a:prstGeom>
          <a:noFill/>
        </p:spPr>
      </p:pic>
      <p:sp>
        <p:nvSpPr>
          <p:cNvPr id="8" name="Rectangle 7"/>
          <p:cNvSpPr/>
          <p:nvPr/>
        </p:nvSpPr>
        <p:spPr>
          <a:xfrm>
            <a:off x="0" y="0"/>
            <a:ext cx="685800" cy="6858000"/>
          </a:xfrm>
          <a:prstGeom prst="rect">
            <a:avLst/>
          </a:prstGeom>
          <a:solidFill>
            <a:srgbClr val="288B90"/>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2048532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PQuestion"/>
          <p:cNvSpPr>
            <a:spLocks noGrp="1"/>
          </p:cNvSpPr>
          <p:nvPr>
            <p:ph type="title"/>
          </p:nvPr>
        </p:nvSpPr>
        <p:spPr>
          <a:xfrm>
            <a:off x="1245737" y="533400"/>
            <a:ext cx="7772400" cy="1143000"/>
          </a:xfrm>
        </p:spPr>
        <p:txBody>
          <a:bodyPr>
            <a:normAutofit fontScale="90000"/>
          </a:bodyPr>
          <a:lstStyle/>
          <a:p>
            <a:pPr algn="ctr"/>
            <a:r>
              <a:rPr lang="en-US" sz="3200" i="1" dirty="0" smtClean="0">
                <a:solidFill>
                  <a:schemeClr val="tx1"/>
                </a:solidFill>
                <a:latin typeface="Calibri" panose="020F0502020204030204" pitchFamily="34" charset="0"/>
              </a:rPr>
              <a:t>How do you think students answered?</a:t>
            </a:r>
            <a:br>
              <a:rPr lang="en-US" sz="3200" i="1" dirty="0" smtClean="0">
                <a:solidFill>
                  <a:schemeClr val="tx1"/>
                </a:solidFill>
                <a:latin typeface="Calibri" panose="020F0502020204030204" pitchFamily="34" charset="0"/>
              </a:rPr>
            </a:br>
            <a:r>
              <a:rPr lang="en-US" sz="1200" dirty="0" smtClean="0">
                <a:solidFill>
                  <a:schemeClr val="tx1"/>
                </a:solidFill>
                <a:latin typeface="Calibri" panose="020F0502020204030204" pitchFamily="34" charset="0"/>
              </a:rPr>
              <a:t/>
            </a:r>
            <a:br>
              <a:rPr lang="en-US" sz="1200" dirty="0" smtClean="0">
                <a:solidFill>
                  <a:schemeClr val="tx1"/>
                </a:solidFill>
                <a:latin typeface="Calibri" panose="020F0502020204030204" pitchFamily="34" charset="0"/>
              </a:rPr>
            </a:br>
            <a:r>
              <a:rPr lang="en-US" sz="1200" dirty="0" smtClean="0"/>
              <a:t/>
            </a:r>
            <a:br>
              <a:rPr lang="en-US" sz="1200" dirty="0" smtClean="0"/>
            </a:br>
            <a:r>
              <a:rPr lang="en-US" sz="3200" dirty="0" smtClean="0">
                <a:solidFill>
                  <a:schemeClr val="tx1"/>
                </a:solidFill>
                <a:latin typeface="+mn-lt"/>
              </a:rPr>
              <a:t>At what level of Bloom’s did you have to operate to make A’s or B’s in high school?</a:t>
            </a:r>
            <a:endParaRPr lang="en-US" sz="3200" dirty="0">
              <a:solidFill>
                <a:schemeClr val="tx1"/>
              </a:solidFill>
              <a:latin typeface="+mn-lt"/>
            </a:endParaRPr>
          </a:p>
        </p:txBody>
      </p:sp>
      <p:cxnSp>
        <p:nvCxnSpPr>
          <p:cNvPr id="12" name="Straight Connector 11"/>
          <p:cNvCxnSpPr/>
          <p:nvPr/>
        </p:nvCxnSpPr>
        <p:spPr>
          <a:xfrm>
            <a:off x="0" y="838200"/>
            <a:ext cx="9144000" cy="0"/>
          </a:xfrm>
          <a:prstGeom prst="line">
            <a:avLst/>
          </a:prstGeom>
          <a:ln w="127000">
            <a:solidFill>
              <a:srgbClr val="288B90"/>
            </a:solidFill>
          </a:ln>
        </p:spPr>
        <p:style>
          <a:lnRef idx="1">
            <a:schemeClr val="accent1"/>
          </a:lnRef>
          <a:fillRef idx="0">
            <a:schemeClr val="accent1"/>
          </a:fillRef>
          <a:effectRef idx="0">
            <a:schemeClr val="accent1"/>
          </a:effectRef>
          <a:fontRef idx="minor">
            <a:schemeClr val="tx1"/>
          </a:fontRef>
        </p:style>
      </p:cxnSp>
      <p:sp>
        <p:nvSpPr>
          <p:cNvPr id="3" name="TPAnswers"/>
          <p:cNvSpPr>
            <a:spLocks noGrp="1"/>
          </p:cNvSpPr>
          <p:nvPr>
            <p:ph type="body" idx="1"/>
            <p:custDataLst>
              <p:tags r:id="rId2"/>
            </p:custDataLst>
          </p:nvPr>
        </p:nvSpPr>
        <p:spPr>
          <a:xfrm>
            <a:off x="2819400" y="2438400"/>
            <a:ext cx="4114800" cy="4114800"/>
          </a:xfrm>
        </p:spPr>
        <p:txBody>
          <a:bodyPr>
            <a:noAutofit/>
          </a:bodyPr>
          <a:lstStyle/>
          <a:p>
            <a:pPr marL="514350" indent="-514350">
              <a:buAutoNum type="arabicPeriod"/>
            </a:pPr>
            <a:r>
              <a:rPr lang="en-US" dirty="0" smtClean="0">
                <a:solidFill>
                  <a:schemeClr val="tx1"/>
                </a:solidFill>
                <a:latin typeface="+mn-lt"/>
              </a:rPr>
              <a:t>Remembering</a:t>
            </a:r>
          </a:p>
          <a:p>
            <a:pPr marL="514350" indent="-514350">
              <a:buAutoNum type="arabicPeriod"/>
            </a:pPr>
            <a:r>
              <a:rPr lang="en-US" dirty="0" smtClean="0">
                <a:solidFill>
                  <a:schemeClr val="tx1"/>
                </a:solidFill>
                <a:latin typeface="+mn-lt"/>
              </a:rPr>
              <a:t>Understanding</a:t>
            </a:r>
          </a:p>
          <a:p>
            <a:pPr marL="514350" indent="-514350">
              <a:buAutoNum type="arabicPeriod"/>
            </a:pPr>
            <a:r>
              <a:rPr lang="en-US" dirty="0" smtClean="0">
                <a:solidFill>
                  <a:schemeClr val="tx1"/>
                </a:solidFill>
                <a:latin typeface="+mn-lt"/>
              </a:rPr>
              <a:t>Applying</a:t>
            </a:r>
          </a:p>
          <a:p>
            <a:pPr marL="514350" indent="-514350">
              <a:buAutoNum type="arabicPeriod"/>
            </a:pPr>
            <a:r>
              <a:rPr lang="en-US" dirty="0" smtClean="0">
                <a:solidFill>
                  <a:schemeClr val="tx1"/>
                </a:solidFill>
                <a:latin typeface="+mn-lt"/>
              </a:rPr>
              <a:t>Analyzing</a:t>
            </a:r>
          </a:p>
          <a:p>
            <a:pPr marL="514350" indent="-514350">
              <a:buAutoNum type="arabicPeriod"/>
            </a:pPr>
            <a:r>
              <a:rPr lang="en-US" dirty="0" smtClean="0">
                <a:solidFill>
                  <a:schemeClr val="tx1"/>
                </a:solidFill>
                <a:latin typeface="+mn-lt"/>
              </a:rPr>
              <a:t>Evaluating</a:t>
            </a:r>
          </a:p>
          <a:p>
            <a:pPr marL="514350" indent="-514350">
              <a:buAutoNum type="arabicPeriod"/>
            </a:pPr>
            <a:r>
              <a:rPr lang="en-US" dirty="0" smtClean="0">
                <a:solidFill>
                  <a:schemeClr val="tx1"/>
                </a:solidFill>
                <a:latin typeface="+mn-lt"/>
              </a:rPr>
              <a:t>Creating</a:t>
            </a:r>
            <a:endParaRPr lang="en-US" dirty="0">
              <a:solidFill>
                <a:schemeClr val="tx1"/>
              </a:solidFill>
              <a:latin typeface="+mn-lt"/>
            </a:endParaRPr>
          </a:p>
        </p:txBody>
      </p:sp>
      <p:sp>
        <p:nvSpPr>
          <p:cNvPr id="8" name="TPCountdownTrigger"/>
          <p:cNvSpPr/>
          <p:nvPr/>
        </p:nvSpPr>
        <p:spPr>
          <a:xfrm>
            <a:off x="0" y="0"/>
            <a:ext cx="12700" cy="12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0"/>
            <a:ext cx="685800" cy="6858000"/>
          </a:xfrm>
          <a:prstGeom prst="rect">
            <a:avLst/>
          </a:prstGeom>
          <a:solidFill>
            <a:srgbClr val="288B90"/>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589920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371600" y="381000"/>
            <a:ext cx="7772400" cy="1143000"/>
          </a:xfrm>
        </p:spPr>
        <p:txBody>
          <a:bodyPr>
            <a:normAutofit fontScale="90000"/>
          </a:bodyPr>
          <a:lstStyle/>
          <a:p>
            <a:r>
              <a:rPr lang="en-US" sz="3200" i="1" dirty="0" smtClean="0">
                <a:solidFill>
                  <a:schemeClr val="tx1"/>
                </a:solidFill>
              </a:rPr>
              <a:t>How </a:t>
            </a:r>
            <a:r>
              <a:rPr lang="en-US" sz="3200" i="1" dirty="0">
                <a:solidFill>
                  <a:schemeClr val="tx1"/>
                </a:solidFill>
              </a:rPr>
              <a:t>students </a:t>
            </a:r>
            <a:r>
              <a:rPr lang="en-US" sz="3200" i="1" dirty="0" smtClean="0">
                <a:solidFill>
                  <a:schemeClr val="tx1"/>
                </a:solidFill>
              </a:rPr>
              <a:t>answered (2008)</a:t>
            </a:r>
            <a:r>
              <a:rPr lang="en-US" sz="3200" i="1" dirty="0">
                <a:solidFill>
                  <a:schemeClr val="tx1"/>
                </a:solidFill>
              </a:rPr>
              <a:t/>
            </a:r>
            <a:br>
              <a:rPr lang="en-US" sz="3200" i="1" dirty="0">
                <a:solidFill>
                  <a:schemeClr val="tx1"/>
                </a:solidFill>
              </a:rPr>
            </a:br>
            <a:r>
              <a:rPr lang="en-US" sz="1200" dirty="0"/>
              <a:t/>
            </a:r>
            <a:br>
              <a:rPr lang="en-US" sz="1200" dirty="0"/>
            </a:br>
            <a:r>
              <a:rPr lang="en-US" sz="1200" dirty="0"/>
              <a:t/>
            </a:r>
            <a:br>
              <a:rPr lang="en-US" sz="1200" dirty="0"/>
            </a:br>
            <a:r>
              <a:rPr lang="en-US" sz="3200" dirty="0">
                <a:solidFill>
                  <a:schemeClr val="tx1"/>
                </a:solidFill>
              </a:rPr>
              <a:t>At what level of Bloom’s did you have to operate to make A’s or B’s in high school?</a:t>
            </a:r>
            <a:endParaRPr lang="en-US" sz="3200" dirty="0">
              <a:solidFill>
                <a:schemeClr val="tx1"/>
              </a:solidFill>
              <a:latin typeface="+mn-lt"/>
            </a:endParaRPr>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314964179"/>
              </p:ext>
            </p:extLst>
          </p:nvPr>
        </p:nvGraphicFramePr>
        <p:xfrm>
          <a:off x="4508500" y="1651000"/>
          <a:ext cx="4572000" cy="5143500"/>
        </p:xfrm>
        <a:graphic>
          <a:graphicData uri="http://schemas.openxmlformats.org/presentationml/2006/ole">
            <mc:AlternateContent xmlns:mc="http://schemas.openxmlformats.org/markup-compatibility/2006">
              <mc:Choice xmlns:v="urn:schemas-microsoft-com:vml" Requires="v">
                <p:oleObj spid="_x0000_s97353" name="Chart" r:id="rId6" imgW="4572000" imgH="5143470" progId="MSGraph.Chart.8">
                  <p:embed followColorScheme="full"/>
                </p:oleObj>
              </mc:Choice>
              <mc:Fallback>
                <p:oleObj name="Chart" r:id="rId6" imgW="4572000" imgH="5143470" progId="MSGraph.Chart.8">
                  <p:embed followColorScheme="full"/>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08500" y="1651000"/>
                        <a:ext cx="4572000" cy="5143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PAnswers"/>
          <p:cNvSpPr>
            <a:spLocks noGrp="1"/>
          </p:cNvSpPr>
          <p:nvPr>
            <p:ph type="body" idx="1"/>
            <p:custDataLst>
              <p:tags r:id="rId4"/>
            </p:custDataLst>
          </p:nvPr>
        </p:nvSpPr>
        <p:spPr>
          <a:xfrm>
            <a:off x="1295400" y="2362200"/>
            <a:ext cx="4114800" cy="4114800"/>
          </a:xfrm>
        </p:spPr>
        <p:txBody>
          <a:bodyPr>
            <a:noAutofit/>
          </a:bodyPr>
          <a:lstStyle/>
          <a:p>
            <a:pPr marL="514350" indent="-514350">
              <a:spcAft>
                <a:spcPts val="0"/>
              </a:spcAft>
              <a:buAutoNum type="arabicPeriod"/>
            </a:pPr>
            <a:r>
              <a:rPr lang="en-US" dirty="0" smtClean="0">
                <a:solidFill>
                  <a:schemeClr val="tx1"/>
                </a:solidFill>
                <a:latin typeface="+mn-lt"/>
              </a:rPr>
              <a:t>Remembering</a:t>
            </a:r>
          </a:p>
          <a:p>
            <a:pPr marL="514350" indent="-514350">
              <a:spcAft>
                <a:spcPts val="0"/>
              </a:spcAft>
              <a:buAutoNum type="arabicPeriod"/>
            </a:pPr>
            <a:r>
              <a:rPr lang="en-US" dirty="0" smtClean="0">
                <a:solidFill>
                  <a:schemeClr val="tx1"/>
                </a:solidFill>
                <a:latin typeface="+mn-lt"/>
              </a:rPr>
              <a:t>Understanding</a:t>
            </a:r>
          </a:p>
          <a:p>
            <a:pPr marL="514350" indent="-514350">
              <a:spcAft>
                <a:spcPts val="0"/>
              </a:spcAft>
              <a:buAutoNum type="arabicPeriod"/>
            </a:pPr>
            <a:r>
              <a:rPr lang="en-US" dirty="0" smtClean="0">
                <a:solidFill>
                  <a:schemeClr val="tx1"/>
                </a:solidFill>
                <a:latin typeface="+mn-lt"/>
              </a:rPr>
              <a:t>Applying</a:t>
            </a:r>
          </a:p>
          <a:p>
            <a:pPr marL="514350" indent="-514350">
              <a:spcAft>
                <a:spcPts val="0"/>
              </a:spcAft>
              <a:buAutoNum type="arabicPeriod"/>
            </a:pPr>
            <a:r>
              <a:rPr lang="en-US" dirty="0" smtClean="0">
                <a:solidFill>
                  <a:schemeClr val="tx1"/>
                </a:solidFill>
                <a:latin typeface="+mn-lt"/>
              </a:rPr>
              <a:t>Analyzing</a:t>
            </a:r>
          </a:p>
          <a:p>
            <a:pPr marL="514350" indent="-514350">
              <a:spcAft>
                <a:spcPts val="0"/>
              </a:spcAft>
              <a:buAutoNum type="arabicPeriod"/>
            </a:pPr>
            <a:r>
              <a:rPr lang="en-US" dirty="0" smtClean="0">
                <a:solidFill>
                  <a:schemeClr val="tx1"/>
                </a:solidFill>
                <a:latin typeface="+mn-lt"/>
              </a:rPr>
              <a:t>Evaluating</a:t>
            </a:r>
          </a:p>
          <a:p>
            <a:pPr marL="514350" indent="-514350">
              <a:spcAft>
                <a:spcPts val="0"/>
              </a:spcAft>
              <a:buAutoNum type="arabicPeriod"/>
            </a:pPr>
            <a:r>
              <a:rPr lang="en-US" dirty="0" smtClean="0">
                <a:solidFill>
                  <a:schemeClr val="tx1"/>
                </a:solidFill>
                <a:latin typeface="+mn-lt"/>
              </a:rPr>
              <a:t>Creating</a:t>
            </a:r>
            <a:endParaRPr lang="en-US" dirty="0">
              <a:solidFill>
                <a:schemeClr val="tx1"/>
              </a:solidFill>
              <a:latin typeface="+mn-lt"/>
            </a:endParaRPr>
          </a:p>
        </p:txBody>
      </p:sp>
      <p:cxnSp>
        <p:nvCxnSpPr>
          <p:cNvPr id="6" name="Straight Connector 5"/>
          <p:cNvCxnSpPr/>
          <p:nvPr/>
        </p:nvCxnSpPr>
        <p:spPr>
          <a:xfrm>
            <a:off x="76200" y="762000"/>
            <a:ext cx="9144000" cy="0"/>
          </a:xfrm>
          <a:prstGeom prst="line">
            <a:avLst/>
          </a:prstGeom>
          <a:ln w="127000">
            <a:solidFill>
              <a:srgbClr val="288B9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0" y="0"/>
            <a:ext cx="685800" cy="6858000"/>
          </a:xfrm>
          <a:prstGeom prst="rect">
            <a:avLst/>
          </a:prstGeom>
          <a:solidFill>
            <a:srgbClr val="288B90"/>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2"/>
    </p:custDataLst>
    <p:extLst>
      <p:ext uri="{BB962C8B-B14F-4D97-AF65-F5344CB8AC3E}">
        <p14:creationId xmlns:p14="http://schemas.microsoft.com/office/powerpoint/2010/main" val="364192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066800" y="838200"/>
            <a:ext cx="7772400" cy="1143000"/>
          </a:xfrm>
        </p:spPr>
        <p:txBody>
          <a:bodyPr/>
          <a:lstStyle/>
          <a:p>
            <a:r>
              <a:rPr lang="en-US" sz="3200" dirty="0" smtClean="0">
                <a:solidFill>
                  <a:schemeClr val="tx1"/>
                </a:solidFill>
              </a:rPr>
              <a:t>At what level of Bloom’s did you have to operate to make A’s or B’s in high school?</a:t>
            </a:r>
            <a:endParaRPr lang="en-US" sz="3200" dirty="0">
              <a:solidFill>
                <a:schemeClr val="tx1"/>
              </a:solidFill>
            </a:endParaRPr>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2763806282"/>
              </p:ext>
            </p:extLst>
          </p:nvPr>
        </p:nvGraphicFramePr>
        <p:xfrm>
          <a:off x="4508500" y="1651000"/>
          <a:ext cx="4572000" cy="5143500"/>
        </p:xfrm>
        <a:graphic>
          <a:graphicData uri="http://schemas.openxmlformats.org/presentationml/2006/ole">
            <mc:AlternateContent xmlns:mc="http://schemas.openxmlformats.org/markup-compatibility/2006">
              <mc:Choice xmlns:v="urn:schemas-microsoft-com:vml" Requires="v">
                <p:oleObj spid="_x0000_s98377" name="Chart" r:id="rId7" imgW="4572000" imgH="5143470" progId="MSGraph.Chart.8">
                  <p:embed followColorScheme="full"/>
                </p:oleObj>
              </mc:Choice>
              <mc:Fallback>
                <p:oleObj name="Chart" r:id="rId7" imgW="4572000" imgH="5143470" progId="MSGraph.Chart.8">
                  <p:embed followColorScheme="full"/>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08500" y="1651000"/>
                        <a:ext cx="4572000" cy="5143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PAnswers"/>
          <p:cNvSpPr>
            <a:spLocks noGrp="1"/>
          </p:cNvSpPr>
          <p:nvPr>
            <p:ph type="body" idx="1"/>
            <p:custDataLst>
              <p:tags r:id="rId4"/>
            </p:custDataLst>
          </p:nvPr>
        </p:nvSpPr>
        <p:spPr>
          <a:xfrm>
            <a:off x="1066800" y="2514600"/>
            <a:ext cx="3962400" cy="4114800"/>
          </a:xfrm>
        </p:spPr>
        <p:txBody>
          <a:bodyPr>
            <a:noAutofit/>
          </a:bodyPr>
          <a:lstStyle/>
          <a:p>
            <a:pPr marL="514350" indent="-514350">
              <a:spcAft>
                <a:spcPts val="0"/>
              </a:spcAft>
              <a:buAutoNum type="arabicPeriod"/>
            </a:pPr>
            <a:r>
              <a:rPr lang="en-US" dirty="0" smtClean="0">
                <a:solidFill>
                  <a:schemeClr val="tx1"/>
                </a:solidFill>
                <a:latin typeface="+mn-lt"/>
              </a:rPr>
              <a:t>Remembering</a:t>
            </a:r>
          </a:p>
          <a:p>
            <a:pPr marL="514350" indent="-514350">
              <a:spcAft>
                <a:spcPts val="0"/>
              </a:spcAft>
              <a:buAutoNum type="arabicPeriod"/>
            </a:pPr>
            <a:r>
              <a:rPr lang="en-US" dirty="0" smtClean="0">
                <a:solidFill>
                  <a:schemeClr val="tx1"/>
                </a:solidFill>
                <a:latin typeface="+mn-lt"/>
              </a:rPr>
              <a:t>Understanding</a:t>
            </a:r>
          </a:p>
          <a:p>
            <a:pPr marL="514350" indent="-514350">
              <a:spcAft>
                <a:spcPts val="0"/>
              </a:spcAft>
              <a:buAutoNum type="arabicPeriod"/>
            </a:pPr>
            <a:r>
              <a:rPr lang="en-US" dirty="0" smtClean="0">
                <a:solidFill>
                  <a:schemeClr val="tx1"/>
                </a:solidFill>
                <a:latin typeface="+mn-lt"/>
              </a:rPr>
              <a:t>Applying</a:t>
            </a:r>
          </a:p>
          <a:p>
            <a:pPr marL="514350" indent="-514350">
              <a:spcAft>
                <a:spcPts val="0"/>
              </a:spcAft>
              <a:buAutoNum type="arabicPeriod"/>
            </a:pPr>
            <a:r>
              <a:rPr lang="en-US" dirty="0" smtClean="0">
                <a:solidFill>
                  <a:schemeClr val="tx1"/>
                </a:solidFill>
                <a:latin typeface="+mn-lt"/>
              </a:rPr>
              <a:t>Analyzing</a:t>
            </a:r>
          </a:p>
          <a:p>
            <a:pPr marL="514350" indent="-514350">
              <a:spcAft>
                <a:spcPts val="0"/>
              </a:spcAft>
              <a:buAutoNum type="arabicPeriod"/>
            </a:pPr>
            <a:r>
              <a:rPr lang="en-US" dirty="0" smtClean="0">
                <a:solidFill>
                  <a:schemeClr val="tx1"/>
                </a:solidFill>
                <a:latin typeface="+mn-lt"/>
              </a:rPr>
              <a:t>Evaluating</a:t>
            </a:r>
          </a:p>
          <a:p>
            <a:pPr marL="514350" indent="-514350">
              <a:spcAft>
                <a:spcPts val="0"/>
              </a:spcAft>
              <a:buAutoNum type="arabicPeriod"/>
            </a:pPr>
            <a:r>
              <a:rPr lang="en-US" dirty="0" smtClean="0">
                <a:solidFill>
                  <a:schemeClr val="tx1"/>
                </a:solidFill>
                <a:latin typeface="+mn-lt"/>
              </a:rPr>
              <a:t>Creating</a:t>
            </a:r>
            <a:endParaRPr lang="en-US" dirty="0">
              <a:solidFill>
                <a:schemeClr val="tx1"/>
              </a:solidFill>
              <a:latin typeface="+mn-lt"/>
            </a:endParaRPr>
          </a:p>
        </p:txBody>
      </p:sp>
      <p:grpSp>
        <p:nvGrpSpPr>
          <p:cNvPr id="8" name="CountdownNew" hidden="1"/>
          <p:cNvGrpSpPr/>
          <p:nvPr>
            <p:custDataLst>
              <p:tags r:id="rId5"/>
            </p:custDataLst>
          </p:nvPr>
        </p:nvGrpSpPr>
        <p:grpSpPr>
          <a:xfrm>
            <a:off x="7874000" y="5842000"/>
            <a:ext cx="1588" cy="1588"/>
            <a:chOff x="8318500" y="6032500"/>
            <a:chExt cx="1270000" cy="1016000"/>
          </a:xfrm>
        </p:grpSpPr>
        <p:pic>
          <p:nvPicPr>
            <p:cNvPr id="7" name="CDShape" hidden="1"/>
            <p:cNvPicPr>
              <a:picLocks/>
            </p:cNvPicPr>
            <p:nvPr/>
          </p:nvPicPr>
          <p:blipFill>
            <a:blip r:embed="rId9">
              <a:extLst>
                <a:ext uri="{28A0092B-C50C-407E-A947-70E740481C1C}">
                  <a14:useLocalDpi xmlns:a14="http://schemas.microsoft.com/office/drawing/2010/main" val="0"/>
                </a:ext>
              </a:extLst>
            </a:blip>
            <a:stretch>
              <a:fillRect/>
            </a:stretch>
          </p:blipFill>
          <p:spPr>
            <a:xfrm>
              <a:off x="8318500" y="6032500"/>
              <a:ext cx="1270000" cy="1016000"/>
            </a:xfrm>
            <a:prstGeom prst="rect">
              <a:avLst/>
            </a:prstGeom>
          </p:spPr>
        </p:pic>
        <p:sp>
          <p:nvSpPr>
            <p:cNvPr id="6" name="CDTransText" hidden="1"/>
            <p:cNvSpPr txBox="1"/>
            <p:nvPr/>
          </p:nvSpPr>
          <p:spPr>
            <a:xfrm>
              <a:off x="8318500" y="6604000"/>
              <a:ext cx="1270000" cy="444500"/>
            </a:xfrm>
            <a:prstGeom prst="rect">
              <a:avLst/>
            </a:prstGeom>
            <a:noFill/>
          </p:spPr>
          <p:txBody>
            <a:bodyPr vert="horz" rtlCol="0">
              <a:noAutofit/>
            </a:bodyPr>
            <a:lstStyle/>
            <a:p>
              <a:pPr algn="ctr"/>
              <a:endParaRPr lang="en-US" sz="900" b="1" dirty="0">
                <a:solidFill>
                  <a:srgbClr val="FFFFFF"/>
                </a:solidFill>
                <a:effectLst>
                  <a:prstShdw prst="shdw14" dist="35921" dir="2700000">
                    <a:scrgbClr r="0" g="0" b="0">
                      <a:alpha val="43000"/>
                    </a:scrgbClr>
                  </a:prstShdw>
                </a:effectLst>
                <a:latin typeface="Tahoma"/>
              </a:endParaRPr>
            </a:p>
          </p:txBody>
        </p:sp>
        <p:sp>
          <p:nvSpPr>
            <p:cNvPr id="5" name="CDText" hidden="1"/>
            <p:cNvSpPr txBox="1"/>
            <p:nvPr/>
          </p:nvSpPr>
          <p:spPr>
            <a:xfrm>
              <a:off x="8356600" y="6032500"/>
              <a:ext cx="1206500" cy="508000"/>
            </a:xfrm>
            <a:prstGeom prst="rect">
              <a:avLst/>
            </a:prstGeom>
            <a:noFill/>
          </p:spPr>
          <p:txBody>
            <a:bodyPr vert="horz" rtlCol="0" anchor="ctr" anchorCtr="1">
              <a:noAutofit/>
            </a:bodyPr>
            <a:lstStyle/>
            <a:p>
              <a:pPr algn="ctr"/>
              <a:endParaRPr lang="en-US" b="1" dirty="0">
                <a:solidFill>
                  <a:srgbClr val="000000"/>
                </a:solidFill>
                <a:latin typeface="Tahoma"/>
              </a:endParaRPr>
            </a:p>
          </p:txBody>
        </p:sp>
      </p:grpSp>
      <p:sp>
        <p:nvSpPr>
          <p:cNvPr id="10" name="Rectangle 9"/>
          <p:cNvSpPr/>
          <p:nvPr/>
        </p:nvSpPr>
        <p:spPr>
          <a:xfrm>
            <a:off x="1371600" y="152400"/>
            <a:ext cx="6400800" cy="523220"/>
          </a:xfrm>
          <a:prstGeom prst="rect">
            <a:avLst/>
          </a:prstGeom>
        </p:spPr>
        <p:txBody>
          <a:bodyPr wrap="square">
            <a:spAutoFit/>
          </a:bodyPr>
          <a:lstStyle/>
          <a:p>
            <a:pPr algn="ctr"/>
            <a:r>
              <a:rPr lang="en-US" sz="2800" b="1" i="1" dirty="0">
                <a:latin typeface="Goudy Old Style" pitchFamily="18" charset="0"/>
              </a:rPr>
              <a:t>How students answered (</a:t>
            </a:r>
            <a:r>
              <a:rPr lang="en-US" sz="2800" b="1" i="1" dirty="0" smtClean="0">
                <a:latin typeface="Goudy Old Style" pitchFamily="18" charset="0"/>
              </a:rPr>
              <a:t>2013)</a:t>
            </a:r>
            <a:endParaRPr lang="en-US" sz="2800" b="1" i="1" dirty="0">
              <a:latin typeface="Goudy Old Style" pitchFamily="18" charset="0"/>
            </a:endParaRPr>
          </a:p>
        </p:txBody>
      </p:sp>
      <p:cxnSp>
        <p:nvCxnSpPr>
          <p:cNvPr id="11" name="Straight Connector 10"/>
          <p:cNvCxnSpPr/>
          <p:nvPr/>
        </p:nvCxnSpPr>
        <p:spPr>
          <a:xfrm>
            <a:off x="76200" y="762000"/>
            <a:ext cx="9144000" cy="0"/>
          </a:xfrm>
          <a:prstGeom prst="line">
            <a:avLst/>
          </a:prstGeom>
          <a:ln w="127000">
            <a:solidFill>
              <a:srgbClr val="288B9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0"/>
            <a:ext cx="685800" cy="6858000"/>
          </a:xfrm>
          <a:prstGeom prst="rect">
            <a:avLst/>
          </a:prstGeom>
          <a:solidFill>
            <a:srgbClr val="288B90"/>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2"/>
    </p:custDataLst>
    <p:extLst>
      <p:ext uri="{BB962C8B-B14F-4D97-AF65-F5344CB8AC3E}">
        <p14:creationId xmlns:p14="http://schemas.microsoft.com/office/powerpoint/2010/main" val="237721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repeatDur="0" restart="never"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066800" y="762000"/>
            <a:ext cx="8305800" cy="1143000"/>
          </a:xfrm>
        </p:spPr>
        <p:txBody>
          <a:bodyPr>
            <a:normAutofit/>
          </a:bodyPr>
          <a:lstStyle/>
          <a:p>
            <a:r>
              <a:rPr lang="en-US" sz="2800" dirty="0" smtClean="0">
                <a:solidFill>
                  <a:schemeClr val="tx1"/>
                </a:solidFill>
              </a:rPr>
              <a:t>At what level of Bloom’s did you have to operate to make A’s and B’s in high school?</a:t>
            </a:r>
            <a:endParaRPr lang="en-US" sz="2800" dirty="0">
              <a:solidFill>
                <a:schemeClr val="tx1"/>
              </a:solidFill>
            </a:endParaRPr>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1937962232"/>
              </p:ext>
            </p:extLst>
          </p:nvPr>
        </p:nvGraphicFramePr>
        <p:xfrm>
          <a:off x="4508500" y="1651000"/>
          <a:ext cx="4572000" cy="5143500"/>
        </p:xfrm>
        <a:graphic>
          <a:graphicData uri="http://schemas.openxmlformats.org/presentationml/2006/ole">
            <mc:AlternateContent xmlns:mc="http://schemas.openxmlformats.org/markup-compatibility/2006">
              <mc:Choice xmlns:v="urn:schemas-microsoft-com:vml" Requires="v">
                <p:oleObj spid="_x0000_s99401" name="Chart" r:id="rId7" imgW="4572000" imgH="5143470" progId="MSGraph.Chart.8">
                  <p:embed followColorScheme="full"/>
                </p:oleObj>
              </mc:Choice>
              <mc:Fallback>
                <p:oleObj name="Chart" r:id="rId7" imgW="4572000" imgH="5143470" progId="MSGraph.Chart.8">
                  <p:embed followColorScheme="full"/>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08500" y="1651000"/>
                        <a:ext cx="4572000" cy="5143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PAnswers"/>
          <p:cNvSpPr>
            <a:spLocks noGrp="1"/>
          </p:cNvSpPr>
          <p:nvPr>
            <p:ph type="body" idx="1"/>
            <p:custDataLst>
              <p:tags r:id="rId4"/>
            </p:custDataLst>
          </p:nvPr>
        </p:nvSpPr>
        <p:spPr>
          <a:xfrm>
            <a:off x="1066800" y="2362200"/>
            <a:ext cx="4114800" cy="4114800"/>
          </a:xfrm>
        </p:spPr>
        <p:txBody>
          <a:bodyPr>
            <a:noAutofit/>
          </a:bodyPr>
          <a:lstStyle/>
          <a:p>
            <a:pPr marL="514350" indent="-514350">
              <a:spcAft>
                <a:spcPts val="0"/>
              </a:spcAft>
              <a:buAutoNum type="arabicPeriod"/>
            </a:pPr>
            <a:r>
              <a:rPr lang="en-US" dirty="0" smtClean="0">
                <a:solidFill>
                  <a:schemeClr val="tx1"/>
                </a:solidFill>
                <a:latin typeface="+mn-lt"/>
              </a:rPr>
              <a:t>Remembering</a:t>
            </a:r>
          </a:p>
          <a:p>
            <a:pPr marL="514350" indent="-514350">
              <a:spcAft>
                <a:spcPts val="0"/>
              </a:spcAft>
              <a:buAutoNum type="arabicPeriod"/>
            </a:pPr>
            <a:r>
              <a:rPr lang="en-US" dirty="0" smtClean="0">
                <a:solidFill>
                  <a:schemeClr val="tx1"/>
                </a:solidFill>
                <a:latin typeface="+mn-lt"/>
              </a:rPr>
              <a:t>Understanding</a:t>
            </a:r>
          </a:p>
          <a:p>
            <a:pPr marL="514350" indent="-514350">
              <a:spcAft>
                <a:spcPts val="0"/>
              </a:spcAft>
              <a:buAutoNum type="arabicPeriod"/>
            </a:pPr>
            <a:r>
              <a:rPr lang="en-US" dirty="0" smtClean="0">
                <a:solidFill>
                  <a:schemeClr val="tx1"/>
                </a:solidFill>
                <a:latin typeface="+mn-lt"/>
              </a:rPr>
              <a:t>Applying</a:t>
            </a:r>
          </a:p>
          <a:p>
            <a:pPr marL="514350" indent="-514350">
              <a:spcAft>
                <a:spcPts val="0"/>
              </a:spcAft>
              <a:buAutoNum type="arabicPeriod"/>
            </a:pPr>
            <a:r>
              <a:rPr lang="en-US" dirty="0" smtClean="0">
                <a:solidFill>
                  <a:schemeClr val="tx1"/>
                </a:solidFill>
                <a:latin typeface="+mn-lt"/>
              </a:rPr>
              <a:t>Analyzing</a:t>
            </a:r>
          </a:p>
          <a:p>
            <a:pPr marL="514350" indent="-514350">
              <a:spcAft>
                <a:spcPts val="0"/>
              </a:spcAft>
              <a:buAutoNum type="arabicPeriod"/>
            </a:pPr>
            <a:r>
              <a:rPr lang="en-US" dirty="0" smtClean="0">
                <a:solidFill>
                  <a:schemeClr val="tx1"/>
                </a:solidFill>
                <a:latin typeface="+mn-lt"/>
              </a:rPr>
              <a:t>Evaluating</a:t>
            </a:r>
          </a:p>
          <a:p>
            <a:pPr marL="514350" indent="-514350">
              <a:spcAft>
                <a:spcPts val="0"/>
              </a:spcAft>
              <a:buAutoNum type="arabicPeriod"/>
            </a:pPr>
            <a:r>
              <a:rPr lang="en-US" dirty="0" smtClean="0">
                <a:solidFill>
                  <a:schemeClr val="tx1"/>
                </a:solidFill>
                <a:latin typeface="+mn-lt"/>
              </a:rPr>
              <a:t>Creating</a:t>
            </a:r>
          </a:p>
        </p:txBody>
      </p:sp>
      <p:grpSp>
        <p:nvGrpSpPr>
          <p:cNvPr id="8" name="CountdownNew" hidden="1"/>
          <p:cNvGrpSpPr/>
          <p:nvPr>
            <p:custDataLst>
              <p:tags r:id="rId5"/>
            </p:custDataLst>
          </p:nvPr>
        </p:nvGrpSpPr>
        <p:grpSpPr>
          <a:xfrm>
            <a:off x="7874001" y="5842001"/>
            <a:ext cx="1587" cy="1587"/>
            <a:chOff x="8318500" y="6032500"/>
            <a:chExt cx="1270000" cy="1016000"/>
          </a:xfrm>
        </p:grpSpPr>
        <p:pic>
          <p:nvPicPr>
            <p:cNvPr id="7" name="CDShape" hidden="1"/>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8318500" y="6032500"/>
              <a:ext cx="1270000" cy="1016000"/>
            </a:xfrm>
            <a:prstGeom prst="rect">
              <a:avLst/>
            </a:prstGeom>
          </p:spPr>
        </p:pic>
        <p:sp>
          <p:nvSpPr>
            <p:cNvPr id="6" name="CDTransText" hidden="1"/>
            <p:cNvSpPr txBox="1"/>
            <p:nvPr/>
          </p:nvSpPr>
          <p:spPr>
            <a:xfrm>
              <a:off x="8318500" y="6604000"/>
              <a:ext cx="1270000" cy="444500"/>
            </a:xfrm>
            <a:prstGeom prst="rect">
              <a:avLst/>
            </a:prstGeom>
            <a:noFill/>
          </p:spPr>
          <p:txBody>
            <a:bodyPr vert="horz" rtlCol="0">
              <a:noAutofit/>
            </a:bodyPr>
            <a:lstStyle/>
            <a:p>
              <a:pPr algn="ctr"/>
              <a:endParaRPr lang="en-US" sz="900" b="1" dirty="0">
                <a:solidFill>
                  <a:srgbClr val="FFFFFF"/>
                </a:solidFill>
                <a:effectLst>
                  <a:prstShdw prst="shdw14" dist="35921" dir="2700000">
                    <a:scrgbClr r="0" g="0" b="0">
                      <a:alpha val="43000"/>
                    </a:scrgbClr>
                  </a:prstShdw>
                </a:effectLst>
                <a:latin typeface="Tahoma"/>
              </a:endParaRPr>
            </a:p>
          </p:txBody>
        </p:sp>
        <p:sp>
          <p:nvSpPr>
            <p:cNvPr id="5" name="CDText" hidden="1"/>
            <p:cNvSpPr txBox="1"/>
            <p:nvPr/>
          </p:nvSpPr>
          <p:spPr>
            <a:xfrm>
              <a:off x="8356600" y="6032500"/>
              <a:ext cx="1206500" cy="508000"/>
            </a:xfrm>
            <a:prstGeom prst="rect">
              <a:avLst/>
            </a:prstGeom>
            <a:noFill/>
          </p:spPr>
          <p:txBody>
            <a:bodyPr vert="horz" rtlCol="0" anchor="ctr" anchorCtr="1">
              <a:noAutofit/>
            </a:bodyPr>
            <a:lstStyle/>
            <a:p>
              <a:pPr algn="ctr"/>
              <a:endParaRPr lang="en-US" b="1" dirty="0">
                <a:solidFill>
                  <a:srgbClr val="000000"/>
                </a:solidFill>
                <a:latin typeface="Tahoma"/>
              </a:endParaRPr>
            </a:p>
          </p:txBody>
        </p:sp>
      </p:grpSp>
      <p:sp>
        <p:nvSpPr>
          <p:cNvPr id="9" name="Rectangle 8"/>
          <p:cNvSpPr/>
          <p:nvPr/>
        </p:nvSpPr>
        <p:spPr>
          <a:xfrm>
            <a:off x="1371600" y="152400"/>
            <a:ext cx="6400800" cy="523220"/>
          </a:xfrm>
          <a:prstGeom prst="rect">
            <a:avLst/>
          </a:prstGeom>
        </p:spPr>
        <p:txBody>
          <a:bodyPr wrap="square">
            <a:spAutoFit/>
          </a:bodyPr>
          <a:lstStyle/>
          <a:p>
            <a:pPr algn="ctr"/>
            <a:r>
              <a:rPr lang="en-US" sz="2800" b="1" i="1" dirty="0">
                <a:latin typeface="Goudy Old Style" pitchFamily="18" charset="0"/>
              </a:rPr>
              <a:t>How students answered (</a:t>
            </a:r>
            <a:r>
              <a:rPr lang="en-US" sz="2800" b="1" i="1" dirty="0" smtClean="0">
                <a:latin typeface="Goudy Old Style" pitchFamily="18" charset="0"/>
              </a:rPr>
              <a:t>2014)</a:t>
            </a:r>
            <a:endParaRPr lang="en-US" sz="2800" b="1" i="1" dirty="0">
              <a:latin typeface="Goudy Old Style" pitchFamily="18" charset="0"/>
            </a:endParaRPr>
          </a:p>
        </p:txBody>
      </p:sp>
      <p:cxnSp>
        <p:nvCxnSpPr>
          <p:cNvPr id="12" name="Straight Connector 11"/>
          <p:cNvCxnSpPr/>
          <p:nvPr/>
        </p:nvCxnSpPr>
        <p:spPr>
          <a:xfrm>
            <a:off x="76200" y="762000"/>
            <a:ext cx="9144000" cy="0"/>
          </a:xfrm>
          <a:prstGeom prst="line">
            <a:avLst/>
          </a:prstGeom>
          <a:ln w="127000">
            <a:solidFill>
              <a:srgbClr val="288B9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0"/>
            <a:ext cx="685800" cy="6858000"/>
          </a:xfrm>
          <a:prstGeom prst="rect">
            <a:avLst/>
          </a:prstGeom>
          <a:solidFill>
            <a:srgbClr val="288B90"/>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2"/>
    </p:custDataLst>
    <p:extLst>
      <p:ext uri="{BB962C8B-B14F-4D97-AF65-F5344CB8AC3E}">
        <p14:creationId xmlns:p14="http://schemas.microsoft.com/office/powerpoint/2010/main" val="2105525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repeatDur="0" restart="never"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990600" y="838200"/>
            <a:ext cx="8153400" cy="1143000"/>
          </a:xfrm>
          <a:ln>
            <a:noFill/>
          </a:ln>
        </p:spPr>
        <p:txBody>
          <a:bodyPr>
            <a:normAutofit fontScale="90000"/>
          </a:bodyPr>
          <a:lstStyle/>
          <a:p>
            <a:r>
              <a:rPr lang="en-US" sz="3600" dirty="0">
                <a:solidFill>
                  <a:schemeClr val="tx1"/>
                </a:solidFill>
              </a:rPr>
              <a:t>At what level of Bloom’s did you have to operate to make A’s and B’s in high school?</a:t>
            </a:r>
          </a:p>
        </p:txBody>
      </p:sp>
      <p:sp>
        <p:nvSpPr>
          <p:cNvPr id="3" name="TPAnswers"/>
          <p:cNvSpPr>
            <a:spLocks noGrp="1"/>
          </p:cNvSpPr>
          <p:nvPr>
            <p:ph type="body" idx="1"/>
            <p:custDataLst>
              <p:tags r:id="rId3"/>
            </p:custDataLst>
          </p:nvPr>
        </p:nvSpPr>
        <p:spPr>
          <a:xfrm>
            <a:off x="1066800" y="2514600"/>
            <a:ext cx="4114800" cy="4114800"/>
          </a:xfrm>
        </p:spPr>
        <p:txBody>
          <a:bodyPr>
            <a:normAutofit/>
          </a:bodyPr>
          <a:lstStyle/>
          <a:p>
            <a:pPr marL="514350" indent="-514350">
              <a:spcAft>
                <a:spcPts val="0"/>
              </a:spcAft>
              <a:buAutoNum type="alphaUcPeriod"/>
            </a:pPr>
            <a:r>
              <a:rPr lang="en-US" dirty="0" smtClean="0">
                <a:solidFill>
                  <a:schemeClr val="tx1"/>
                </a:solidFill>
                <a:latin typeface="+mn-lt"/>
              </a:rPr>
              <a:t>Remembering</a:t>
            </a:r>
          </a:p>
          <a:p>
            <a:pPr marL="514350" indent="-514350">
              <a:spcAft>
                <a:spcPts val="0"/>
              </a:spcAft>
              <a:buAutoNum type="alphaUcPeriod"/>
            </a:pPr>
            <a:r>
              <a:rPr lang="en-US" dirty="0" smtClean="0">
                <a:solidFill>
                  <a:schemeClr val="tx1"/>
                </a:solidFill>
                <a:latin typeface="+mn-lt"/>
              </a:rPr>
              <a:t>Understanding</a:t>
            </a:r>
          </a:p>
          <a:p>
            <a:pPr marL="514350" indent="-514350">
              <a:spcAft>
                <a:spcPts val="0"/>
              </a:spcAft>
              <a:buAutoNum type="alphaUcPeriod"/>
            </a:pPr>
            <a:r>
              <a:rPr lang="en-US" dirty="0" smtClean="0">
                <a:solidFill>
                  <a:schemeClr val="tx1"/>
                </a:solidFill>
                <a:latin typeface="+mn-lt"/>
              </a:rPr>
              <a:t>Applying</a:t>
            </a:r>
          </a:p>
          <a:p>
            <a:pPr marL="514350" indent="-514350">
              <a:spcAft>
                <a:spcPts val="0"/>
              </a:spcAft>
              <a:buAutoNum type="alphaUcPeriod"/>
            </a:pPr>
            <a:r>
              <a:rPr lang="en-US" dirty="0" smtClean="0">
                <a:solidFill>
                  <a:schemeClr val="tx1"/>
                </a:solidFill>
                <a:latin typeface="+mn-lt"/>
              </a:rPr>
              <a:t>Analyzing</a:t>
            </a:r>
          </a:p>
          <a:p>
            <a:pPr marL="514350" indent="-514350">
              <a:spcAft>
                <a:spcPts val="0"/>
              </a:spcAft>
              <a:buAutoNum type="alphaUcPeriod"/>
            </a:pPr>
            <a:r>
              <a:rPr lang="en-US" dirty="0" smtClean="0">
                <a:solidFill>
                  <a:schemeClr val="tx1"/>
                </a:solidFill>
                <a:latin typeface="+mn-lt"/>
              </a:rPr>
              <a:t>Evaluating</a:t>
            </a:r>
          </a:p>
          <a:p>
            <a:pPr marL="514350" indent="-514350">
              <a:spcAft>
                <a:spcPts val="0"/>
              </a:spcAft>
              <a:buAutoNum type="alphaUcPeriod"/>
            </a:pPr>
            <a:r>
              <a:rPr lang="en-US" dirty="0" smtClean="0">
                <a:solidFill>
                  <a:schemeClr val="tx1"/>
                </a:solidFill>
                <a:latin typeface="+mn-lt"/>
              </a:rPr>
              <a:t>Creating</a:t>
            </a:r>
            <a:endParaRPr lang="en-US" dirty="0">
              <a:solidFill>
                <a:schemeClr val="tx1"/>
              </a:solidFill>
              <a:latin typeface="+mn-lt"/>
            </a:endParaRPr>
          </a:p>
        </p:txBody>
      </p:sp>
      <p:sp>
        <p:nvSpPr>
          <p:cNvPr id="5" name="TPCountdownTrigger"/>
          <p:cNvSpPr/>
          <p:nvPr/>
        </p:nvSpPr>
        <p:spPr bwMode="auto">
          <a:xfrm>
            <a:off x="0" y="0"/>
            <a:ext cx="12700" cy="12700"/>
          </a:xfrm>
          <a:prstGeom prst="rect">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grpSp>
        <p:nvGrpSpPr>
          <p:cNvPr id="8" name="TPCountdown" hidden="1"/>
          <p:cNvGrpSpPr/>
          <p:nvPr>
            <p:custDataLst>
              <p:tags r:id="rId4"/>
            </p:custDataLst>
          </p:nvPr>
        </p:nvGrpSpPr>
        <p:grpSpPr>
          <a:xfrm>
            <a:off x="8382000" y="6096000"/>
            <a:ext cx="635000" cy="635000"/>
            <a:chOff x="8318500" y="6032500"/>
            <a:chExt cx="635000" cy="635000"/>
          </a:xfrm>
        </p:grpSpPr>
        <p:sp>
          <p:nvSpPr>
            <p:cNvPr id="6" name="CountdownShape" hidden="1"/>
            <p:cNvSpPr/>
            <p:nvPr/>
          </p:nvSpPr>
          <p:spPr bwMode="auto">
            <a:xfrm>
              <a:off x="8318500" y="6032500"/>
              <a:ext cx="635000" cy="635000"/>
            </a:xfrm>
            <a:prstGeom prst="bevel">
              <a:avLst/>
            </a:prstGeom>
            <a:solidFill>
              <a:schemeClr val="accent1"/>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7" name="CountdownText" hidden="1"/>
            <p:cNvSpPr txBox="1"/>
            <p:nvPr/>
          </p:nvSpPr>
          <p:spPr>
            <a:xfrm>
              <a:off x="8318500" y="6032500"/>
              <a:ext cx="635000" cy="635000"/>
            </a:xfrm>
            <a:prstGeom prst="rect">
              <a:avLst/>
            </a:prstGeom>
            <a:noFill/>
          </p:spPr>
          <p:txBody>
            <a:bodyPr vert="horz" rtlCol="0" anchor="ctr" anchorCtr="1">
              <a:noAutofit/>
            </a:bodyPr>
            <a:lstStyle/>
            <a:p>
              <a:pPr algn="ctr"/>
              <a:r>
                <a:rPr lang="en-US" sz="1800" b="1" dirty="0" smtClean="0">
                  <a:latin typeface="Tahoma"/>
                </a:rPr>
                <a:t>1</a:t>
              </a:r>
              <a:endParaRPr lang="en-US" sz="1800" b="1" dirty="0">
                <a:latin typeface="Tahoma"/>
              </a:endParaRPr>
            </a:p>
          </p:txBody>
        </p:sp>
      </p:grpSp>
      <p:sp>
        <p:nvSpPr>
          <p:cNvPr id="9" name="Rectangle 8"/>
          <p:cNvSpPr/>
          <p:nvPr/>
        </p:nvSpPr>
        <p:spPr>
          <a:xfrm>
            <a:off x="1447800" y="152400"/>
            <a:ext cx="6629400" cy="523220"/>
          </a:xfrm>
          <a:prstGeom prst="rect">
            <a:avLst/>
          </a:prstGeom>
        </p:spPr>
        <p:txBody>
          <a:bodyPr wrap="square">
            <a:spAutoFit/>
          </a:bodyPr>
          <a:lstStyle/>
          <a:p>
            <a:pPr algn="ctr"/>
            <a:r>
              <a:rPr lang="en-US" sz="2800" b="1" i="1" dirty="0">
                <a:latin typeface="Goudy Old Style" pitchFamily="18" charset="0"/>
              </a:rPr>
              <a:t>How students answered (</a:t>
            </a:r>
            <a:r>
              <a:rPr lang="en-US" sz="2800" b="1" i="1" dirty="0" smtClean="0">
                <a:latin typeface="Goudy Old Style" pitchFamily="18" charset="0"/>
              </a:rPr>
              <a:t>2015)</a:t>
            </a:r>
            <a:endParaRPr lang="en-US" sz="2800" b="1" i="1" dirty="0">
              <a:latin typeface="Goudy Old Style" pitchFamily="18" charset="0"/>
            </a:endParaRPr>
          </a:p>
        </p:txBody>
      </p:sp>
      <p:graphicFrame>
        <p:nvGraphicFramePr>
          <p:cNvPr id="10" name="Object 9"/>
          <p:cNvGraphicFramePr>
            <a:graphicFrameLocks noChangeAspect="1"/>
          </p:cNvGraphicFramePr>
          <p:nvPr>
            <p:custDataLst>
              <p:tags r:id="rId5"/>
            </p:custDataLst>
            <p:extLst>
              <p:ext uri="{D42A27DB-BD31-4B8C-83A1-F6EECF244321}">
                <p14:modId xmlns:p14="http://schemas.microsoft.com/office/powerpoint/2010/main" val="1552782337"/>
              </p:ext>
            </p:extLst>
          </p:nvPr>
        </p:nvGraphicFramePr>
        <p:xfrm>
          <a:off x="4495800" y="2073298"/>
          <a:ext cx="6096981" cy="6849108"/>
        </p:xfrm>
        <a:graphic>
          <a:graphicData uri="http://schemas.openxmlformats.org/presentationml/2006/ole">
            <mc:AlternateContent xmlns:mc="http://schemas.openxmlformats.org/markup-compatibility/2006">
              <mc:Choice xmlns:v="urn:schemas-microsoft-com:vml" Requires="v">
                <p:oleObj spid="_x0000_s193571" name="Chart" r:id="rId7" imgW="6858000" imgH="7715250" progId="MSGraph.Chart.8">
                  <p:embed followColorScheme="full"/>
                </p:oleObj>
              </mc:Choice>
              <mc:Fallback>
                <p:oleObj name="Chart" r:id="rId7" imgW="6858000" imgH="7715250" progId="MSGraph.Chart.8">
                  <p:embed followColorScheme="full"/>
                  <p:pic>
                    <p:nvPicPr>
                      <p:cNvPr id="10" name="Object 9"/>
                      <p:cNvPicPr>
                        <a:picLocks noChangeAspect="1" noChangeArrowheads="1"/>
                      </p:cNvPicPr>
                      <p:nvPr/>
                    </p:nvPicPr>
                    <p:blipFill>
                      <a:blip r:embed="rId8"/>
                      <a:srcRect/>
                      <a:stretch>
                        <a:fillRect/>
                      </a:stretch>
                    </p:blipFill>
                    <p:spPr bwMode="auto">
                      <a:xfrm>
                        <a:off x="4495800" y="2073298"/>
                        <a:ext cx="6096981" cy="6849108"/>
                      </a:xfrm>
                      <a:prstGeom prst="rect">
                        <a:avLst/>
                      </a:prstGeom>
                      <a:noFill/>
                      <a:ln>
                        <a:noFill/>
                      </a:ln>
                    </p:spPr>
                  </p:pic>
                </p:oleObj>
              </mc:Fallback>
            </mc:AlternateContent>
          </a:graphicData>
        </a:graphic>
      </p:graphicFrame>
      <p:cxnSp>
        <p:nvCxnSpPr>
          <p:cNvPr id="11" name="Straight Connector 10"/>
          <p:cNvCxnSpPr/>
          <p:nvPr/>
        </p:nvCxnSpPr>
        <p:spPr>
          <a:xfrm>
            <a:off x="76200" y="762000"/>
            <a:ext cx="9144000" cy="0"/>
          </a:xfrm>
          <a:prstGeom prst="line">
            <a:avLst/>
          </a:prstGeom>
          <a:ln w="127000">
            <a:solidFill>
              <a:srgbClr val="288B90"/>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0"/>
            <a:ext cx="685800" cy="6858000"/>
          </a:xfrm>
          <a:prstGeom prst="rect">
            <a:avLst/>
          </a:prstGeom>
          <a:solidFill>
            <a:srgbClr val="288B90"/>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2"/>
    </p:custDataLst>
    <p:extLst>
      <p:ext uri="{BB962C8B-B14F-4D97-AF65-F5344CB8AC3E}">
        <p14:creationId xmlns:p14="http://schemas.microsoft.com/office/powerpoint/2010/main" val="2309157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0"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PQuestion"/>
          <p:cNvSpPr>
            <a:spLocks noGrp="1"/>
          </p:cNvSpPr>
          <p:nvPr>
            <p:ph type="title"/>
          </p:nvPr>
        </p:nvSpPr>
        <p:spPr>
          <a:xfrm>
            <a:off x="1143000" y="533400"/>
            <a:ext cx="7772400" cy="1143000"/>
          </a:xfrm>
        </p:spPr>
        <p:txBody>
          <a:bodyPr>
            <a:normAutofit fontScale="90000"/>
          </a:bodyPr>
          <a:lstStyle/>
          <a:p>
            <a:r>
              <a:rPr lang="en-US" sz="3200" i="1" dirty="0" smtClean="0">
                <a:solidFill>
                  <a:schemeClr val="tx1"/>
                </a:solidFill>
              </a:rPr>
              <a:t>How do you think students answered? </a:t>
            </a:r>
            <a:r>
              <a:rPr lang="en-US" sz="3200" i="1" dirty="0" smtClean="0"/>
              <a:t/>
            </a:r>
            <a:br>
              <a:rPr lang="en-US" sz="3200" i="1" dirty="0" smtClean="0"/>
            </a:br>
            <a:r>
              <a:rPr lang="en-US" sz="3200" i="1" dirty="0" smtClean="0"/>
              <a:t/>
            </a:r>
            <a:br>
              <a:rPr lang="en-US" sz="3200" i="1" dirty="0" smtClean="0"/>
            </a:br>
            <a:r>
              <a:rPr lang="en-US" sz="3200" dirty="0" smtClean="0">
                <a:solidFill>
                  <a:schemeClr val="tx1"/>
                </a:solidFill>
              </a:rPr>
              <a:t>At what level of Bloom’s do you think you’ll need to operate to make A’s in college courses?</a:t>
            </a:r>
            <a:endParaRPr lang="en-US" sz="3200" dirty="0">
              <a:solidFill>
                <a:schemeClr val="tx1"/>
              </a:solidFill>
            </a:endParaRPr>
          </a:p>
        </p:txBody>
      </p:sp>
      <p:cxnSp>
        <p:nvCxnSpPr>
          <p:cNvPr id="12" name="Straight Connector 11"/>
          <p:cNvCxnSpPr/>
          <p:nvPr/>
        </p:nvCxnSpPr>
        <p:spPr>
          <a:xfrm>
            <a:off x="0" y="914400"/>
            <a:ext cx="9144000" cy="0"/>
          </a:xfrm>
          <a:prstGeom prst="line">
            <a:avLst/>
          </a:prstGeom>
          <a:ln w="127000">
            <a:solidFill>
              <a:srgbClr val="288B90"/>
            </a:solidFill>
          </a:ln>
        </p:spPr>
        <p:style>
          <a:lnRef idx="1">
            <a:schemeClr val="accent1"/>
          </a:lnRef>
          <a:fillRef idx="0">
            <a:schemeClr val="accent1"/>
          </a:fillRef>
          <a:effectRef idx="0">
            <a:schemeClr val="accent1"/>
          </a:effectRef>
          <a:fontRef idx="minor">
            <a:schemeClr val="tx1"/>
          </a:fontRef>
        </p:style>
      </p:cxnSp>
      <p:sp>
        <p:nvSpPr>
          <p:cNvPr id="3" name="TPAnswers"/>
          <p:cNvSpPr>
            <a:spLocks noGrp="1"/>
          </p:cNvSpPr>
          <p:nvPr>
            <p:ph type="body" idx="1"/>
            <p:custDataLst>
              <p:tags r:id="rId2"/>
            </p:custDataLst>
          </p:nvPr>
        </p:nvSpPr>
        <p:spPr>
          <a:xfrm>
            <a:off x="3124200" y="2362200"/>
            <a:ext cx="4114800" cy="4114800"/>
          </a:xfrm>
        </p:spPr>
        <p:txBody>
          <a:bodyPr>
            <a:noAutofit/>
          </a:bodyPr>
          <a:lstStyle/>
          <a:p>
            <a:pPr marL="514350" indent="-514350">
              <a:buAutoNum type="arabicPeriod"/>
            </a:pPr>
            <a:r>
              <a:rPr lang="en-US" dirty="0" smtClean="0">
                <a:solidFill>
                  <a:schemeClr val="tx1"/>
                </a:solidFill>
                <a:latin typeface="+mn-lt"/>
              </a:rPr>
              <a:t>Remembering</a:t>
            </a:r>
          </a:p>
          <a:p>
            <a:pPr marL="514350" indent="-514350">
              <a:buAutoNum type="arabicPeriod"/>
            </a:pPr>
            <a:r>
              <a:rPr lang="en-US" dirty="0" smtClean="0">
                <a:solidFill>
                  <a:schemeClr val="tx1"/>
                </a:solidFill>
                <a:latin typeface="+mn-lt"/>
              </a:rPr>
              <a:t>Understanding</a:t>
            </a:r>
          </a:p>
          <a:p>
            <a:pPr marL="514350" indent="-514350">
              <a:buAutoNum type="arabicPeriod"/>
            </a:pPr>
            <a:r>
              <a:rPr lang="en-US" dirty="0" smtClean="0">
                <a:solidFill>
                  <a:schemeClr val="tx1"/>
                </a:solidFill>
                <a:latin typeface="+mn-lt"/>
              </a:rPr>
              <a:t>Applying</a:t>
            </a:r>
          </a:p>
          <a:p>
            <a:pPr marL="514350" indent="-514350">
              <a:buAutoNum type="arabicPeriod"/>
            </a:pPr>
            <a:r>
              <a:rPr lang="en-US" dirty="0" smtClean="0">
                <a:solidFill>
                  <a:schemeClr val="tx1"/>
                </a:solidFill>
                <a:latin typeface="+mn-lt"/>
              </a:rPr>
              <a:t>Analyzing</a:t>
            </a:r>
          </a:p>
          <a:p>
            <a:pPr marL="514350" indent="-514350">
              <a:buAutoNum type="arabicPeriod"/>
            </a:pPr>
            <a:r>
              <a:rPr lang="en-US" dirty="0" smtClean="0">
                <a:solidFill>
                  <a:schemeClr val="tx1"/>
                </a:solidFill>
                <a:latin typeface="+mn-lt"/>
              </a:rPr>
              <a:t>Evaluating</a:t>
            </a:r>
          </a:p>
          <a:p>
            <a:pPr marL="514350" indent="-514350">
              <a:buAutoNum type="arabicPeriod"/>
            </a:pPr>
            <a:r>
              <a:rPr lang="en-US" dirty="0" smtClean="0">
                <a:solidFill>
                  <a:schemeClr val="tx1"/>
                </a:solidFill>
                <a:latin typeface="+mn-lt"/>
              </a:rPr>
              <a:t>Creating</a:t>
            </a:r>
            <a:endParaRPr lang="en-US" dirty="0">
              <a:solidFill>
                <a:schemeClr val="tx1"/>
              </a:solidFill>
              <a:latin typeface="+mn-lt"/>
            </a:endParaRPr>
          </a:p>
        </p:txBody>
      </p:sp>
      <p:sp>
        <p:nvSpPr>
          <p:cNvPr id="8" name="TPCountdownTrigger"/>
          <p:cNvSpPr/>
          <p:nvPr/>
        </p:nvSpPr>
        <p:spPr>
          <a:xfrm>
            <a:off x="0" y="0"/>
            <a:ext cx="12700" cy="12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0"/>
            <a:ext cx="685800" cy="6858000"/>
          </a:xfrm>
          <a:prstGeom prst="rect">
            <a:avLst/>
          </a:prstGeom>
          <a:solidFill>
            <a:srgbClr val="288B90"/>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45915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143000" y="381000"/>
            <a:ext cx="7772400" cy="1143000"/>
          </a:xfrm>
        </p:spPr>
        <p:txBody>
          <a:bodyPr>
            <a:normAutofit fontScale="90000"/>
          </a:bodyPr>
          <a:lstStyle/>
          <a:p>
            <a:r>
              <a:rPr lang="en-US" sz="3200" i="1" dirty="0">
                <a:solidFill>
                  <a:schemeClr val="tx1"/>
                </a:solidFill>
              </a:rPr>
              <a:t>How </a:t>
            </a:r>
            <a:r>
              <a:rPr lang="en-US" sz="3200" i="1" dirty="0" smtClean="0">
                <a:solidFill>
                  <a:schemeClr val="tx1"/>
                </a:solidFill>
              </a:rPr>
              <a:t>students answered (in 2008)</a:t>
            </a:r>
            <a:r>
              <a:rPr lang="en-US" sz="3200" i="1" dirty="0" smtClean="0"/>
              <a:t/>
            </a:r>
            <a:br>
              <a:rPr lang="en-US" sz="3200" i="1" dirty="0" smtClean="0"/>
            </a:br>
            <a:r>
              <a:rPr lang="en-US" sz="3200" i="1" dirty="0">
                <a:solidFill>
                  <a:schemeClr val="tx1"/>
                </a:solidFill>
              </a:rPr>
              <a:t/>
            </a:r>
            <a:br>
              <a:rPr lang="en-US" sz="3200" i="1" dirty="0">
                <a:solidFill>
                  <a:schemeClr val="tx1"/>
                </a:solidFill>
              </a:rPr>
            </a:br>
            <a:r>
              <a:rPr lang="en-US" sz="3200" dirty="0">
                <a:solidFill>
                  <a:schemeClr val="tx1"/>
                </a:solidFill>
              </a:rPr>
              <a:t>At what level of Bloom’s do you think you’ll need to </a:t>
            </a:r>
            <a:r>
              <a:rPr lang="en-US" sz="3200" dirty="0" smtClean="0">
                <a:solidFill>
                  <a:schemeClr val="tx1"/>
                </a:solidFill>
              </a:rPr>
              <a:t>operate </a:t>
            </a:r>
            <a:r>
              <a:rPr lang="en-US" sz="3200" dirty="0">
                <a:solidFill>
                  <a:schemeClr val="tx1"/>
                </a:solidFill>
              </a:rPr>
              <a:t>to make an </a:t>
            </a:r>
            <a:r>
              <a:rPr lang="en-US" sz="3200" dirty="0" smtClean="0">
                <a:solidFill>
                  <a:schemeClr val="tx1"/>
                </a:solidFill>
              </a:rPr>
              <a:t>A’s in college?</a:t>
            </a:r>
            <a:endParaRPr lang="en-US" sz="3200" dirty="0">
              <a:solidFill>
                <a:schemeClr val="tx1"/>
              </a:solidFill>
            </a:endParaRPr>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617261478"/>
              </p:ext>
            </p:extLst>
          </p:nvPr>
        </p:nvGraphicFramePr>
        <p:xfrm>
          <a:off x="4508500" y="1651000"/>
          <a:ext cx="4572000" cy="5143500"/>
        </p:xfrm>
        <a:graphic>
          <a:graphicData uri="http://schemas.openxmlformats.org/presentationml/2006/ole">
            <mc:AlternateContent xmlns:mc="http://schemas.openxmlformats.org/markup-compatibility/2006">
              <mc:Choice xmlns:v="urn:schemas-microsoft-com:vml" Requires="v">
                <p:oleObj spid="_x0000_s100425" name="Chart" r:id="rId6" imgW="4572000" imgH="5143470" progId="MSGraph.Chart.8">
                  <p:embed followColorScheme="full"/>
                </p:oleObj>
              </mc:Choice>
              <mc:Fallback>
                <p:oleObj name="Chart" r:id="rId6" imgW="4572000" imgH="5143470" progId="MSGraph.Chart.8">
                  <p:embed followColorScheme="full"/>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08500" y="1651000"/>
                        <a:ext cx="4572000" cy="5143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PAnswers"/>
          <p:cNvSpPr>
            <a:spLocks noGrp="1"/>
          </p:cNvSpPr>
          <p:nvPr>
            <p:ph type="body" idx="1"/>
            <p:custDataLst>
              <p:tags r:id="rId4"/>
            </p:custDataLst>
          </p:nvPr>
        </p:nvSpPr>
        <p:spPr>
          <a:xfrm>
            <a:off x="1219200" y="2209800"/>
            <a:ext cx="4114800" cy="4114800"/>
          </a:xfrm>
        </p:spPr>
        <p:txBody>
          <a:bodyPr>
            <a:noAutofit/>
          </a:bodyPr>
          <a:lstStyle/>
          <a:p>
            <a:pPr marL="514350" indent="-514350">
              <a:spcAft>
                <a:spcPts val="0"/>
              </a:spcAft>
              <a:buAutoNum type="arabicPeriod"/>
            </a:pPr>
            <a:r>
              <a:rPr lang="en-US" dirty="0" smtClean="0">
                <a:solidFill>
                  <a:schemeClr val="tx1"/>
                </a:solidFill>
                <a:latin typeface="+mn-lt"/>
              </a:rPr>
              <a:t>Remembering</a:t>
            </a:r>
          </a:p>
          <a:p>
            <a:pPr marL="514350" indent="-514350">
              <a:spcAft>
                <a:spcPts val="0"/>
              </a:spcAft>
              <a:buAutoNum type="arabicPeriod"/>
            </a:pPr>
            <a:r>
              <a:rPr lang="en-US" dirty="0" smtClean="0">
                <a:solidFill>
                  <a:schemeClr val="tx1"/>
                </a:solidFill>
                <a:latin typeface="+mn-lt"/>
              </a:rPr>
              <a:t>Understanding</a:t>
            </a:r>
          </a:p>
          <a:p>
            <a:pPr marL="514350" indent="-514350">
              <a:spcAft>
                <a:spcPts val="0"/>
              </a:spcAft>
              <a:buAutoNum type="arabicPeriod"/>
            </a:pPr>
            <a:r>
              <a:rPr lang="en-US" dirty="0" smtClean="0">
                <a:solidFill>
                  <a:schemeClr val="tx1"/>
                </a:solidFill>
                <a:latin typeface="+mn-lt"/>
              </a:rPr>
              <a:t>Applying</a:t>
            </a:r>
          </a:p>
          <a:p>
            <a:pPr marL="514350" indent="-514350">
              <a:spcAft>
                <a:spcPts val="0"/>
              </a:spcAft>
              <a:buAutoNum type="arabicPeriod"/>
            </a:pPr>
            <a:r>
              <a:rPr lang="en-US" dirty="0" smtClean="0">
                <a:solidFill>
                  <a:schemeClr val="tx1"/>
                </a:solidFill>
                <a:latin typeface="+mn-lt"/>
              </a:rPr>
              <a:t>Analyzing</a:t>
            </a:r>
          </a:p>
          <a:p>
            <a:pPr marL="514350" indent="-514350">
              <a:spcAft>
                <a:spcPts val="0"/>
              </a:spcAft>
              <a:buAutoNum type="arabicPeriod"/>
            </a:pPr>
            <a:r>
              <a:rPr lang="en-US" dirty="0" smtClean="0">
                <a:solidFill>
                  <a:schemeClr val="tx1"/>
                </a:solidFill>
                <a:latin typeface="+mn-lt"/>
              </a:rPr>
              <a:t>Evaluating</a:t>
            </a:r>
          </a:p>
          <a:p>
            <a:pPr marL="514350" indent="-514350">
              <a:spcAft>
                <a:spcPts val="0"/>
              </a:spcAft>
              <a:buAutoNum type="arabicPeriod"/>
            </a:pPr>
            <a:r>
              <a:rPr lang="en-US" dirty="0" smtClean="0">
                <a:solidFill>
                  <a:schemeClr val="tx1"/>
                </a:solidFill>
                <a:latin typeface="+mn-lt"/>
              </a:rPr>
              <a:t>Creating</a:t>
            </a:r>
            <a:endParaRPr lang="en-US" dirty="0">
              <a:solidFill>
                <a:schemeClr val="tx1"/>
              </a:solidFill>
              <a:latin typeface="+mn-lt"/>
            </a:endParaRPr>
          </a:p>
        </p:txBody>
      </p:sp>
      <p:cxnSp>
        <p:nvCxnSpPr>
          <p:cNvPr id="6" name="Straight Connector 5"/>
          <p:cNvCxnSpPr/>
          <p:nvPr/>
        </p:nvCxnSpPr>
        <p:spPr>
          <a:xfrm>
            <a:off x="76200" y="762000"/>
            <a:ext cx="9144000" cy="0"/>
          </a:xfrm>
          <a:prstGeom prst="line">
            <a:avLst/>
          </a:prstGeom>
          <a:ln w="127000">
            <a:solidFill>
              <a:srgbClr val="288B9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0" y="0"/>
            <a:ext cx="685800" cy="6858000"/>
          </a:xfrm>
          <a:prstGeom prst="rect">
            <a:avLst/>
          </a:prstGeom>
          <a:solidFill>
            <a:srgbClr val="288B90"/>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2"/>
    </p:custDataLst>
    <p:extLst>
      <p:ext uri="{BB962C8B-B14F-4D97-AF65-F5344CB8AC3E}">
        <p14:creationId xmlns:p14="http://schemas.microsoft.com/office/powerpoint/2010/main" val="2419015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143000" y="381000"/>
            <a:ext cx="7772400" cy="1143000"/>
          </a:xfrm>
        </p:spPr>
        <p:txBody>
          <a:bodyPr>
            <a:normAutofit fontScale="90000"/>
          </a:bodyPr>
          <a:lstStyle/>
          <a:p>
            <a:r>
              <a:rPr lang="en-US" sz="3200" i="1" dirty="0">
                <a:solidFill>
                  <a:schemeClr val="tx1"/>
                </a:solidFill>
              </a:rPr>
              <a:t>How </a:t>
            </a:r>
            <a:r>
              <a:rPr lang="en-US" sz="3200" i="1" dirty="0" smtClean="0">
                <a:solidFill>
                  <a:schemeClr val="tx1"/>
                </a:solidFill>
              </a:rPr>
              <a:t>students answered (in 2013)</a:t>
            </a:r>
            <a:r>
              <a:rPr lang="en-US" sz="3200" i="1" dirty="0" smtClean="0"/>
              <a:t/>
            </a:r>
            <a:br>
              <a:rPr lang="en-US" sz="3200" i="1" dirty="0" smtClean="0"/>
            </a:br>
            <a:r>
              <a:rPr lang="en-US" sz="3200" i="1" dirty="0"/>
              <a:t/>
            </a:r>
            <a:br>
              <a:rPr lang="en-US" sz="3200" i="1" dirty="0"/>
            </a:br>
            <a:r>
              <a:rPr lang="en-US" sz="3200" dirty="0">
                <a:solidFill>
                  <a:schemeClr val="tx1"/>
                </a:solidFill>
              </a:rPr>
              <a:t>At what level of Bloom’s do you think you’ll need to </a:t>
            </a:r>
            <a:r>
              <a:rPr lang="en-US" sz="3200" dirty="0" smtClean="0">
                <a:solidFill>
                  <a:schemeClr val="tx1"/>
                </a:solidFill>
              </a:rPr>
              <a:t>operate </a:t>
            </a:r>
            <a:r>
              <a:rPr lang="en-US" sz="3200" dirty="0">
                <a:solidFill>
                  <a:schemeClr val="tx1"/>
                </a:solidFill>
              </a:rPr>
              <a:t>to make </a:t>
            </a:r>
            <a:r>
              <a:rPr lang="en-US" sz="3200" dirty="0" smtClean="0">
                <a:solidFill>
                  <a:schemeClr val="tx1"/>
                </a:solidFill>
              </a:rPr>
              <a:t>A’s in college?</a:t>
            </a:r>
            <a:endParaRPr lang="en-US" sz="3200" dirty="0">
              <a:solidFill>
                <a:schemeClr val="tx1"/>
              </a:solidFill>
            </a:endParaRPr>
          </a:p>
        </p:txBody>
      </p:sp>
      <p:sp>
        <p:nvSpPr>
          <p:cNvPr id="3" name="TPAnswers"/>
          <p:cNvSpPr>
            <a:spLocks noGrp="1"/>
          </p:cNvSpPr>
          <p:nvPr>
            <p:ph type="body" idx="1"/>
            <p:custDataLst>
              <p:tags r:id="rId3"/>
            </p:custDataLst>
          </p:nvPr>
        </p:nvSpPr>
        <p:spPr>
          <a:xfrm>
            <a:off x="1219200" y="2209800"/>
            <a:ext cx="4114800" cy="4114800"/>
          </a:xfrm>
        </p:spPr>
        <p:txBody>
          <a:bodyPr>
            <a:noAutofit/>
          </a:bodyPr>
          <a:lstStyle/>
          <a:p>
            <a:pPr marL="514350" indent="-514350">
              <a:spcAft>
                <a:spcPts val="0"/>
              </a:spcAft>
              <a:buAutoNum type="arabicPeriod"/>
            </a:pPr>
            <a:r>
              <a:rPr lang="en-US" dirty="0" smtClean="0">
                <a:solidFill>
                  <a:schemeClr val="tx1"/>
                </a:solidFill>
                <a:latin typeface="+mn-lt"/>
              </a:rPr>
              <a:t>Remembering</a:t>
            </a:r>
          </a:p>
          <a:p>
            <a:pPr marL="514350" indent="-514350">
              <a:spcAft>
                <a:spcPts val="0"/>
              </a:spcAft>
              <a:buAutoNum type="arabicPeriod"/>
            </a:pPr>
            <a:r>
              <a:rPr lang="en-US" dirty="0" smtClean="0">
                <a:solidFill>
                  <a:schemeClr val="tx1"/>
                </a:solidFill>
                <a:latin typeface="+mn-lt"/>
              </a:rPr>
              <a:t>Understanding</a:t>
            </a:r>
          </a:p>
          <a:p>
            <a:pPr marL="514350" indent="-514350">
              <a:spcAft>
                <a:spcPts val="0"/>
              </a:spcAft>
              <a:buAutoNum type="arabicPeriod"/>
            </a:pPr>
            <a:r>
              <a:rPr lang="en-US" dirty="0" smtClean="0">
                <a:solidFill>
                  <a:schemeClr val="tx1"/>
                </a:solidFill>
                <a:latin typeface="+mn-lt"/>
              </a:rPr>
              <a:t>Applying</a:t>
            </a:r>
          </a:p>
          <a:p>
            <a:pPr marL="514350" indent="-514350">
              <a:spcAft>
                <a:spcPts val="0"/>
              </a:spcAft>
              <a:buAutoNum type="arabicPeriod"/>
            </a:pPr>
            <a:r>
              <a:rPr lang="en-US" dirty="0" smtClean="0">
                <a:solidFill>
                  <a:schemeClr val="tx1"/>
                </a:solidFill>
                <a:latin typeface="+mn-lt"/>
              </a:rPr>
              <a:t>Analyzing</a:t>
            </a:r>
          </a:p>
          <a:p>
            <a:pPr marL="514350" indent="-514350">
              <a:spcAft>
                <a:spcPts val="0"/>
              </a:spcAft>
              <a:buAutoNum type="arabicPeriod"/>
            </a:pPr>
            <a:r>
              <a:rPr lang="en-US" dirty="0" smtClean="0">
                <a:solidFill>
                  <a:schemeClr val="tx1"/>
                </a:solidFill>
                <a:latin typeface="+mn-lt"/>
              </a:rPr>
              <a:t>Evaluating</a:t>
            </a:r>
          </a:p>
          <a:p>
            <a:pPr marL="514350" indent="-514350">
              <a:spcAft>
                <a:spcPts val="0"/>
              </a:spcAft>
              <a:buAutoNum type="arabicPeriod"/>
            </a:pPr>
            <a:r>
              <a:rPr lang="en-US" dirty="0" smtClean="0">
                <a:solidFill>
                  <a:schemeClr val="tx1"/>
                </a:solidFill>
                <a:latin typeface="+mn-lt"/>
              </a:rPr>
              <a:t>Creating</a:t>
            </a:r>
            <a:endParaRPr lang="en-US" dirty="0">
              <a:solidFill>
                <a:schemeClr val="tx1"/>
              </a:solidFill>
              <a:latin typeface="+mn-lt"/>
            </a:endParaRPr>
          </a:p>
        </p:txBody>
      </p:sp>
      <p:cxnSp>
        <p:nvCxnSpPr>
          <p:cNvPr id="6" name="Straight Connector 5"/>
          <p:cNvCxnSpPr/>
          <p:nvPr/>
        </p:nvCxnSpPr>
        <p:spPr>
          <a:xfrm>
            <a:off x="76200" y="762000"/>
            <a:ext cx="9144000" cy="0"/>
          </a:xfrm>
          <a:prstGeom prst="line">
            <a:avLst/>
          </a:prstGeom>
          <a:ln w="127000">
            <a:solidFill>
              <a:srgbClr val="288B90"/>
            </a:solidFill>
          </a:ln>
        </p:spPr>
        <p:style>
          <a:lnRef idx="1">
            <a:schemeClr val="accent1"/>
          </a:lnRef>
          <a:fillRef idx="0">
            <a:schemeClr val="accent1"/>
          </a:fillRef>
          <a:effectRef idx="0">
            <a:schemeClr val="accent1"/>
          </a:effectRef>
          <a:fontRef idx="minor">
            <a:schemeClr val="tx1"/>
          </a:fontRef>
        </p:style>
      </p:cxnSp>
      <p:graphicFrame>
        <p:nvGraphicFramePr>
          <p:cNvPr id="7" name="Object 6"/>
          <p:cNvGraphicFramePr>
            <a:graphicFrameLocks noChangeAspect="1"/>
          </p:cNvGraphicFramePr>
          <p:nvPr>
            <p:custDataLst>
              <p:tags r:id="rId4"/>
            </p:custDataLst>
            <p:extLst>
              <p:ext uri="{D42A27DB-BD31-4B8C-83A1-F6EECF244321}">
                <p14:modId xmlns:p14="http://schemas.microsoft.com/office/powerpoint/2010/main" val="483489010"/>
              </p:ext>
            </p:extLst>
          </p:nvPr>
        </p:nvGraphicFramePr>
        <p:xfrm>
          <a:off x="4508500" y="1651000"/>
          <a:ext cx="4572000" cy="5143500"/>
        </p:xfrm>
        <a:graphic>
          <a:graphicData uri="http://schemas.openxmlformats.org/presentationml/2006/ole">
            <mc:AlternateContent xmlns:mc="http://schemas.openxmlformats.org/markup-compatibility/2006">
              <mc:Choice xmlns:v="urn:schemas-microsoft-com:vml" Requires="v">
                <p:oleObj spid="_x0000_s101449" name="Chart" r:id="rId6" imgW="4572000" imgH="5143470" progId="MSGraph.Chart.8">
                  <p:embed followColorScheme="full"/>
                </p:oleObj>
              </mc:Choice>
              <mc:Fallback>
                <p:oleObj name="Chart" r:id="rId6" imgW="4572000" imgH="5143470" progId="MSGraph.Chart.8">
                  <p:embed followColorScheme="full"/>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08500" y="1651000"/>
                        <a:ext cx="4572000" cy="5143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p:cNvSpPr/>
          <p:nvPr/>
        </p:nvSpPr>
        <p:spPr>
          <a:xfrm>
            <a:off x="0" y="0"/>
            <a:ext cx="685800" cy="6858000"/>
          </a:xfrm>
          <a:prstGeom prst="rect">
            <a:avLst/>
          </a:prstGeom>
          <a:solidFill>
            <a:srgbClr val="288B90"/>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2"/>
    </p:custDataLst>
    <p:extLst>
      <p:ext uri="{BB962C8B-B14F-4D97-AF65-F5344CB8AC3E}">
        <p14:creationId xmlns:p14="http://schemas.microsoft.com/office/powerpoint/2010/main" val="226164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375150" y="804863"/>
            <a:ext cx="4152900" cy="461962"/>
          </a:xfrm>
          <a:prstGeom prst="rect">
            <a:avLst/>
          </a:prstGeom>
          <a:noFill/>
        </p:spPr>
        <p:txBody>
          <a:bodyPr>
            <a:spAutoFit/>
          </a:bodyPr>
          <a:lstStyle/>
          <a:p>
            <a:pPr algn="ctr" eaLnBrk="1" fontAlgn="auto" hangingPunct="1">
              <a:spcBef>
                <a:spcPts val="0"/>
              </a:spcBef>
              <a:spcAft>
                <a:spcPts val="0"/>
              </a:spcAft>
              <a:defRPr/>
            </a:pPr>
            <a:r>
              <a:rPr lang="en-US" sz="2400" b="1" cap="small" dirty="0">
                <a:solidFill>
                  <a:srgbClr val="461D7C"/>
                </a:solidFill>
                <a:ea typeface="+mn-ea"/>
                <a:cs typeface="Arial" charset="0"/>
              </a:rPr>
              <a:t>Six-Year STEM Graduate Rate</a:t>
            </a:r>
          </a:p>
        </p:txBody>
      </p:sp>
      <p:sp>
        <p:nvSpPr>
          <p:cNvPr id="17" name="TextBox 19"/>
          <p:cNvSpPr txBox="1">
            <a:spLocks noChangeArrowheads="1"/>
          </p:cNvSpPr>
          <p:nvPr/>
        </p:nvSpPr>
        <p:spPr bwMode="auto">
          <a:xfrm>
            <a:off x="2802441" y="4833168"/>
            <a:ext cx="5049838" cy="400050"/>
          </a:xfrm>
          <a:prstGeom prst="rect">
            <a:avLst/>
          </a:prstGeom>
          <a:noFill/>
          <a:ln w="9525">
            <a:noFill/>
            <a:miter lim="800000"/>
            <a:headEnd/>
            <a:tailEnd/>
          </a:ln>
        </p:spPr>
        <p:txBody>
          <a:bodyPr>
            <a:spAutoFit/>
          </a:bodyPr>
          <a:lstStyle/>
          <a:p>
            <a:pPr algn="r" eaLnBrk="1" fontAlgn="auto" hangingPunct="1">
              <a:spcBef>
                <a:spcPts val="0"/>
              </a:spcBef>
              <a:spcAft>
                <a:spcPts val="0"/>
              </a:spcAft>
              <a:defRPr/>
            </a:pPr>
            <a:r>
              <a:rPr lang="en-US" sz="2000" b="1" dirty="0" smtClean="0">
                <a:solidFill>
                  <a:srgbClr val="461D7C"/>
                </a:solidFill>
                <a:latin typeface="Calibri"/>
                <a:ea typeface="ＭＳ Ｐゴシック" pitchFamily="-84" charset="-128"/>
                <a:cs typeface="Arial" panose="020B0604020202020204" pitchFamily="34" charset="0"/>
              </a:rPr>
              <a:t>90% </a:t>
            </a:r>
            <a:r>
              <a:rPr lang="en-US" sz="2000" b="1" dirty="0">
                <a:solidFill>
                  <a:srgbClr val="461D7C"/>
                </a:solidFill>
                <a:latin typeface="Calibri"/>
                <a:ea typeface="ＭＳ Ｐゴシック" pitchFamily="-84" charset="-128"/>
                <a:cs typeface="Arial" panose="020B0604020202020204" pitchFamily="34" charset="0"/>
              </a:rPr>
              <a:t>Overall STEM Graduation Rate</a:t>
            </a:r>
            <a:endParaRPr lang="en-US" sz="2400" b="1" dirty="0">
              <a:solidFill>
                <a:srgbClr val="461D7C"/>
              </a:solidFill>
              <a:effectLst>
                <a:outerShdw blurRad="38100" dist="38100" dir="2700000" algn="tl">
                  <a:srgbClr val="C0C0C0"/>
                </a:outerShdw>
              </a:effectLst>
              <a:latin typeface="Calibri"/>
              <a:ea typeface="ＭＳ Ｐゴシック" pitchFamily="-84" charset="-128"/>
              <a:cs typeface="Arial" panose="020B0604020202020204" pitchFamily="34" charset="0"/>
            </a:endParaRPr>
          </a:p>
        </p:txBody>
      </p:sp>
      <p:sp>
        <p:nvSpPr>
          <p:cNvPr id="12" name="TextBox 11"/>
          <p:cNvSpPr txBox="1"/>
          <p:nvPr/>
        </p:nvSpPr>
        <p:spPr>
          <a:xfrm>
            <a:off x="-7938" y="-20638"/>
            <a:ext cx="9159876" cy="708026"/>
          </a:xfrm>
          <a:prstGeom prst="rect">
            <a:avLst/>
          </a:prstGeom>
          <a:solidFill>
            <a:srgbClr val="461D7C"/>
          </a:solidFill>
        </p:spPr>
        <p:txBody>
          <a:bodyPr>
            <a:spAutoFit/>
          </a:bodyPr>
          <a:lstStyle/>
          <a:p>
            <a:pPr algn="ctr" eaLnBrk="1" fontAlgn="auto" hangingPunct="1">
              <a:spcBef>
                <a:spcPts val="0"/>
              </a:spcBef>
              <a:spcAft>
                <a:spcPts val="0"/>
              </a:spcAft>
              <a:defRPr/>
            </a:pPr>
            <a:r>
              <a:rPr lang="en-US" sz="4000" b="1" cap="small" dirty="0">
                <a:solidFill>
                  <a:prstClr val="white"/>
                </a:solidFill>
                <a:latin typeface="Calibri"/>
                <a:ea typeface="+mn-ea"/>
                <a:cs typeface="Arial" panose="020B0604020202020204" pitchFamily="34" charset="0"/>
              </a:rPr>
              <a:t>LA-STEM Program Outcomes</a:t>
            </a:r>
          </a:p>
        </p:txBody>
      </p:sp>
      <p:cxnSp>
        <p:nvCxnSpPr>
          <p:cNvPr id="19" name="Straight Connector 18"/>
          <p:cNvCxnSpPr/>
          <p:nvPr/>
        </p:nvCxnSpPr>
        <p:spPr>
          <a:xfrm>
            <a:off x="0" y="703263"/>
            <a:ext cx="9144000" cy="0"/>
          </a:xfrm>
          <a:prstGeom prst="line">
            <a:avLst/>
          </a:prstGeom>
          <a:ln>
            <a:solidFill>
              <a:srgbClr val="461D7C"/>
            </a:solidFill>
          </a:ln>
        </p:spPr>
        <p:style>
          <a:lnRef idx="2">
            <a:schemeClr val="accent1"/>
          </a:lnRef>
          <a:fillRef idx="0">
            <a:schemeClr val="accent1"/>
          </a:fillRef>
          <a:effectRef idx="1">
            <a:schemeClr val="accent1"/>
          </a:effectRef>
          <a:fontRef idx="minor">
            <a:schemeClr val="tx1"/>
          </a:fontRef>
        </p:style>
      </p:cxnSp>
      <p:sp>
        <p:nvSpPr>
          <p:cNvPr id="8200" name="Rectangle 2"/>
          <p:cNvSpPr>
            <a:spLocks noChangeArrowheads="1"/>
          </p:cNvSpPr>
          <p:nvPr/>
        </p:nvSpPr>
        <p:spPr bwMode="auto">
          <a:xfrm>
            <a:off x="1" y="812379"/>
            <a:ext cx="2362200" cy="4532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7800" indent="-177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spcAft>
                <a:spcPts val="300"/>
              </a:spcAft>
              <a:buClr>
                <a:srgbClr val="461D7C"/>
              </a:buClr>
              <a:buFont typeface="Wingdings" panose="05000000000000000000" pitchFamily="2" charset="2"/>
              <a:buChar char="§"/>
              <a:defRPr/>
            </a:pPr>
            <a:r>
              <a:rPr lang="en-US" altLang="en-US" sz="1600" b="1" i="1" dirty="0">
                <a:solidFill>
                  <a:srgbClr val="000000"/>
                </a:solidFill>
                <a:ea typeface="+mn-ea"/>
                <a:cs typeface="Arial" panose="020B0604020202020204" pitchFamily="34" charset="0"/>
              </a:rPr>
              <a:t>249 </a:t>
            </a:r>
            <a:r>
              <a:rPr lang="en-US" altLang="en-US" sz="1600" b="1" dirty="0">
                <a:solidFill>
                  <a:srgbClr val="000000"/>
                </a:solidFill>
                <a:ea typeface="+mn-ea"/>
                <a:cs typeface="Arial" panose="020B0604020202020204" pitchFamily="34" charset="0"/>
              </a:rPr>
              <a:t>Scholars served </a:t>
            </a:r>
            <a:r>
              <a:rPr lang="en-US" altLang="en-US" sz="1600" dirty="0">
                <a:solidFill>
                  <a:srgbClr val="000000"/>
                </a:solidFill>
                <a:ea typeface="+mn-ea"/>
                <a:cs typeface="Arial" panose="020B0604020202020204" pitchFamily="34" charset="0"/>
              </a:rPr>
              <a:t>since </a:t>
            </a:r>
            <a:r>
              <a:rPr lang="en-US" altLang="en-US" sz="1600" dirty="0" smtClean="0">
                <a:solidFill>
                  <a:srgbClr val="000000"/>
                </a:solidFill>
                <a:ea typeface="+mn-ea"/>
                <a:cs typeface="Arial" panose="020B0604020202020204" pitchFamily="34" charset="0"/>
              </a:rPr>
              <a:t>2003</a:t>
            </a:r>
          </a:p>
          <a:p>
            <a:pPr marL="0" indent="0" eaLnBrk="1" hangingPunct="1">
              <a:spcBef>
                <a:spcPct val="0"/>
              </a:spcBef>
              <a:spcAft>
                <a:spcPts val="300"/>
              </a:spcAft>
              <a:buClr>
                <a:srgbClr val="461D7C"/>
              </a:buClr>
              <a:buFont typeface="Arial" panose="020B0604020202020204" pitchFamily="34" charset="0"/>
              <a:buNone/>
              <a:defRPr/>
            </a:pPr>
            <a:r>
              <a:rPr lang="en-US" altLang="en-US" sz="1400" i="1" dirty="0" smtClean="0">
                <a:solidFill>
                  <a:srgbClr val="000000"/>
                </a:solidFill>
                <a:ea typeface="+mn-ea"/>
                <a:cs typeface="Arial" panose="020B0604020202020204" pitchFamily="34" charset="0"/>
              </a:rPr>
              <a:t>    </a:t>
            </a:r>
            <a:r>
              <a:rPr lang="en-US" altLang="en-US" sz="1400" i="1" dirty="0" smtClean="0">
                <a:solidFill>
                  <a:srgbClr val="000000"/>
                </a:solidFill>
                <a:ea typeface="+mn-ea"/>
                <a:cs typeface="Arial" panose="020B0604020202020204" pitchFamily="34" charset="0"/>
              </a:rPr>
              <a:t>(</a:t>
            </a:r>
            <a:r>
              <a:rPr lang="en-US" altLang="en-US" sz="1400" i="1" dirty="0" smtClean="0">
                <a:solidFill>
                  <a:srgbClr val="000000"/>
                </a:solidFill>
                <a:ea typeface="+mn-ea"/>
                <a:cs typeface="Arial" panose="020B0604020202020204" pitchFamily="34" charset="0"/>
              </a:rPr>
              <a:t>with the 1</a:t>
            </a:r>
            <a:r>
              <a:rPr lang="en-US" altLang="en-US" sz="1400" i="1" baseline="30000" dirty="0" smtClean="0">
                <a:solidFill>
                  <a:srgbClr val="000000"/>
                </a:solidFill>
                <a:ea typeface="+mn-ea"/>
                <a:cs typeface="Arial" panose="020B0604020202020204" pitchFamily="34" charset="0"/>
              </a:rPr>
              <a:t>st</a:t>
            </a:r>
            <a:r>
              <a:rPr lang="en-US" altLang="en-US" sz="1400" i="1" dirty="0" smtClean="0">
                <a:solidFill>
                  <a:srgbClr val="000000"/>
                </a:solidFill>
                <a:ea typeface="+mn-ea"/>
                <a:cs typeface="Arial" panose="020B0604020202020204" pitchFamily="34" charset="0"/>
              </a:rPr>
              <a:t> cohort in 2008)</a:t>
            </a:r>
          </a:p>
          <a:p>
            <a:pPr marL="0" indent="0" eaLnBrk="1" hangingPunct="1">
              <a:spcBef>
                <a:spcPct val="0"/>
              </a:spcBef>
              <a:spcAft>
                <a:spcPts val="300"/>
              </a:spcAft>
              <a:buClr>
                <a:srgbClr val="461D7C"/>
              </a:buClr>
              <a:buFont typeface="Arial" panose="020B0604020202020204" pitchFamily="34" charset="0"/>
              <a:buNone/>
              <a:defRPr/>
            </a:pPr>
            <a:endParaRPr lang="en-US" altLang="en-US" sz="800" i="1" dirty="0">
              <a:solidFill>
                <a:srgbClr val="000000"/>
              </a:solidFill>
              <a:ea typeface="+mn-ea"/>
              <a:cs typeface="Arial" panose="020B0604020202020204" pitchFamily="34" charset="0"/>
            </a:endParaRPr>
          </a:p>
          <a:p>
            <a:pPr eaLnBrk="1" hangingPunct="1">
              <a:spcBef>
                <a:spcPct val="0"/>
              </a:spcBef>
              <a:spcAft>
                <a:spcPts val="300"/>
              </a:spcAft>
              <a:buClr>
                <a:srgbClr val="461D7C"/>
              </a:buClr>
              <a:buFont typeface="Wingdings" panose="05000000000000000000" pitchFamily="2" charset="2"/>
              <a:buChar char="§"/>
              <a:defRPr/>
            </a:pPr>
            <a:r>
              <a:rPr lang="en-US" altLang="en-US" sz="1600" b="1" i="1" dirty="0" smtClean="0">
                <a:solidFill>
                  <a:srgbClr val="000000"/>
                </a:solidFill>
                <a:ea typeface="+mn-ea"/>
                <a:cs typeface="Arial" panose="020B0604020202020204" pitchFamily="34" charset="0"/>
              </a:rPr>
              <a:t>146 </a:t>
            </a:r>
            <a:r>
              <a:rPr lang="en-US" altLang="en-US" sz="1600" dirty="0">
                <a:solidFill>
                  <a:srgbClr val="000000"/>
                </a:solidFill>
                <a:ea typeface="+mn-ea"/>
                <a:cs typeface="Arial" panose="020B0604020202020204" pitchFamily="34" charset="0"/>
              </a:rPr>
              <a:t>LA-STEM </a:t>
            </a:r>
            <a:r>
              <a:rPr lang="en-US" altLang="en-US" sz="1600" b="1" dirty="0" smtClean="0">
                <a:solidFill>
                  <a:srgbClr val="000000"/>
                </a:solidFill>
                <a:ea typeface="+mn-ea"/>
                <a:cs typeface="Arial" panose="020B0604020202020204" pitchFamily="34" charset="0"/>
              </a:rPr>
              <a:t>Graduates </a:t>
            </a:r>
            <a:r>
              <a:rPr lang="en-US" altLang="en-US" sz="1000" b="1" i="1" dirty="0" smtClean="0">
                <a:solidFill>
                  <a:srgbClr val="000000"/>
                </a:solidFill>
                <a:ea typeface="+mn-ea"/>
                <a:cs typeface="Arial" panose="020B0604020202020204" pitchFamily="34" charset="0"/>
              </a:rPr>
              <a:t>(through May 2015)</a:t>
            </a:r>
            <a:endParaRPr lang="en-US" altLang="en-US" sz="1600" b="1" i="1" dirty="0" smtClean="0">
              <a:solidFill>
                <a:srgbClr val="000000"/>
              </a:solidFill>
              <a:ea typeface="+mn-ea"/>
              <a:cs typeface="Arial" panose="020B0604020202020204" pitchFamily="34" charset="0"/>
            </a:endParaRPr>
          </a:p>
          <a:p>
            <a:pPr eaLnBrk="1" hangingPunct="1">
              <a:spcBef>
                <a:spcPct val="0"/>
              </a:spcBef>
              <a:spcAft>
                <a:spcPts val="300"/>
              </a:spcAft>
              <a:buClr>
                <a:srgbClr val="461D7C"/>
              </a:buClr>
              <a:buFont typeface="Wingdings" panose="05000000000000000000" pitchFamily="2" charset="2"/>
              <a:buChar char="§"/>
              <a:defRPr/>
            </a:pPr>
            <a:endParaRPr lang="en-US" altLang="en-US" sz="800" b="1" i="1" dirty="0" smtClean="0">
              <a:solidFill>
                <a:srgbClr val="000000"/>
              </a:solidFill>
              <a:ea typeface="+mn-ea"/>
              <a:cs typeface="Arial" panose="020B0604020202020204" pitchFamily="34" charset="0"/>
            </a:endParaRPr>
          </a:p>
          <a:p>
            <a:pPr eaLnBrk="1" hangingPunct="1">
              <a:spcBef>
                <a:spcPct val="0"/>
              </a:spcBef>
              <a:spcAft>
                <a:spcPts val="300"/>
              </a:spcAft>
              <a:buClr>
                <a:srgbClr val="461D7C"/>
              </a:buClr>
              <a:buFont typeface="Wingdings" panose="05000000000000000000" pitchFamily="2" charset="2"/>
              <a:buChar char="§"/>
              <a:defRPr/>
            </a:pPr>
            <a:r>
              <a:rPr lang="en-US" altLang="en-US" sz="1600" b="1" i="1" dirty="0" smtClean="0">
                <a:solidFill>
                  <a:srgbClr val="000000"/>
                </a:solidFill>
                <a:ea typeface="+mn-ea"/>
                <a:cs typeface="Arial" panose="020B0604020202020204" pitchFamily="34" charset="0"/>
              </a:rPr>
              <a:t>42% </a:t>
            </a:r>
            <a:r>
              <a:rPr lang="en-US" altLang="en-US" sz="1600" dirty="0">
                <a:solidFill>
                  <a:srgbClr val="000000"/>
                </a:solidFill>
                <a:ea typeface="+mn-ea"/>
                <a:cs typeface="Arial" panose="020B0604020202020204" pitchFamily="34" charset="0"/>
              </a:rPr>
              <a:t>graduated with a </a:t>
            </a:r>
            <a:r>
              <a:rPr lang="en-US" altLang="en-US" sz="1600" dirty="0" smtClean="0">
                <a:solidFill>
                  <a:srgbClr val="000000"/>
                </a:solidFill>
                <a:ea typeface="+mn-ea"/>
                <a:cs typeface="Arial" panose="020B0604020202020204" pitchFamily="34" charset="0"/>
              </a:rPr>
              <a:t>min. </a:t>
            </a:r>
            <a:r>
              <a:rPr lang="en-US" altLang="en-US" sz="1600" b="1" dirty="0">
                <a:solidFill>
                  <a:srgbClr val="000000"/>
                </a:solidFill>
                <a:ea typeface="+mn-ea"/>
                <a:cs typeface="Arial" panose="020B0604020202020204" pitchFamily="34" charset="0"/>
              </a:rPr>
              <a:t>3.7 cum </a:t>
            </a:r>
            <a:r>
              <a:rPr lang="en-US" altLang="en-US" sz="1600" b="1" dirty="0" smtClean="0">
                <a:solidFill>
                  <a:srgbClr val="000000"/>
                </a:solidFill>
                <a:ea typeface="+mn-ea"/>
                <a:cs typeface="Arial" panose="020B0604020202020204" pitchFamily="34" charset="0"/>
              </a:rPr>
              <a:t>G.P.A. </a:t>
            </a:r>
            <a:r>
              <a:rPr lang="en-US" altLang="en-US" sz="1000" b="1" i="1" dirty="0">
                <a:solidFill>
                  <a:srgbClr val="000000"/>
                </a:solidFill>
                <a:ea typeface="+mn-ea"/>
                <a:cs typeface="Arial" panose="020B0604020202020204" pitchFamily="34" charset="0"/>
              </a:rPr>
              <a:t>(through May </a:t>
            </a:r>
            <a:r>
              <a:rPr lang="en-US" altLang="en-US" sz="1000" b="1" i="1" dirty="0" smtClean="0">
                <a:solidFill>
                  <a:srgbClr val="000000"/>
                </a:solidFill>
                <a:ea typeface="+mn-ea"/>
                <a:cs typeface="Arial" panose="020B0604020202020204" pitchFamily="34" charset="0"/>
              </a:rPr>
              <a:t>2015)</a:t>
            </a:r>
            <a:endParaRPr lang="en-US" altLang="en-US" sz="1000" b="1" dirty="0">
              <a:solidFill>
                <a:srgbClr val="000000"/>
              </a:solidFill>
              <a:ea typeface="+mn-ea"/>
              <a:cs typeface="Arial" panose="020B0604020202020204" pitchFamily="34" charset="0"/>
            </a:endParaRPr>
          </a:p>
          <a:p>
            <a:pPr lvl="1" eaLnBrk="1" hangingPunct="1">
              <a:spcBef>
                <a:spcPct val="0"/>
              </a:spcBef>
              <a:spcAft>
                <a:spcPts val="300"/>
              </a:spcAft>
              <a:buClr>
                <a:srgbClr val="461D7C"/>
              </a:buClr>
              <a:buFont typeface="Wingdings" panose="05000000000000000000" pitchFamily="2" charset="2"/>
              <a:buChar char="§"/>
              <a:defRPr/>
            </a:pPr>
            <a:r>
              <a:rPr lang="en-US" altLang="en-US" sz="1600" b="1" i="1" dirty="0">
                <a:solidFill>
                  <a:srgbClr val="000000"/>
                </a:solidFill>
                <a:ea typeface="+mn-ea"/>
                <a:cs typeface="Arial" panose="020B0604020202020204" pitchFamily="34" charset="0"/>
              </a:rPr>
              <a:t>52% </a:t>
            </a:r>
            <a:r>
              <a:rPr lang="en-US" altLang="en-US" sz="1600" dirty="0">
                <a:solidFill>
                  <a:srgbClr val="000000"/>
                </a:solidFill>
                <a:ea typeface="+mn-ea"/>
                <a:cs typeface="Arial" panose="020B0604020202020204" pitchFamily="34" charset="0"/>
              </a:rPr>
              <a:t>women graduates</a:t>
            </a:r>
          </a:p>
          <a:p>
            <a:pPr lvl="1" eaLnBrk="1" hangingPunct="1">
              <a:spcBef>
                <a:spcPct val="0"/>
              </a:spcBef>
              <a:spcAft>
                <a:spcPts val="300"/>
              </a:spcAft>
              <a:buClr>
                <a:srgbClr val="461D7C"/>
              </a:buClr>
              <a:buFont typeface="Wingdings" panose="05000000000000000000" pitchFamily="2" charset="2"/>
              <a:buChar char="§"/>
              <a:defRPr/>
            </a:pPr>
            <a:r>
              <a:rPr lang="en-US" altLang="en-US" sz="1600" b="1" i="1" dirty="0" smtClean="0">
                <a:solidFill>
                  <a:srgbClr val="000000"/>
                </a:solidFill>
                <a:ea typeface="+mn-ea"/>
                <a:cs typeface="Arial" panose="020B0604020202020204" pitchFamily="34" charset="0"/>
              </a:rPr>
              <a:t>31%</a:t>
            </a:r>
            <a:r>
              <a:rPr lang="en-US" altLang="en-US" sz="1600" b="1" dirty="0" smtClean="0">
                <a:solidFill>
                  <a:srgbClr val="000000"/>
                </a:solidFill>
                <a:ea typeface="+mn-ea"/>
                <a:cs typeface="Arial" panose="020B0604020202020204" pitchFamily="34" charset="0"/>
              </a:rPr>
              <a:t> </a:t>
            </a:r>
            <a:r>
              <a:rPr lang="en-US" altLang="en-US" sz="1600" dirty="0">
                <a:solidFill>
                  <a:srgbClr val="000000"/>
                </a:solidFill>
                <a:ea typeface="+mn-ea"/>
                <a:cs typeface="Arial" panose="020B0604020202020204" pitchFamily="34" charset="0"/>
              </a:rPr>
              <a:t>minority </a:t>
            </a:r>
            <a:r>
              <a:rPr lang="en-US" altLang="en-US" sz="1600" dirty="0" smtClean="0">
                <a:solidFill>
                  <a:srgbClr val="000000"/>
                </a:solidFill>
                <a:ea typeface="+mn-ea"/>
                <a:cs typeface="Arial" panose="020B0604020202020204" pitchFamily="34" charset="0"/>
              </a:rPr>
              <a:t>graduates</a:t>
            </a:r>
          </a:p>
          <a:p>
            <a:pPr lvl="1" eaLnBrk="1" hangingPunct="1">
              <a:spcBef>
                <a:spcPct val="0"/>
              </a:spcBef>
              <a:spcAft>
                <a:spcPts val="300"/>
              </a:spcAft>
              <a:buClr>
                <a:srgbClr val="461D7C"/>
              </a:buClr>
              <a:buFont typeface="Wingdings" panose="05000000000000000000" pitchFamily="2" charset="2"/>
              <a:buChar char="§"/>
              <a:defRPr/>
            </a:pPr>
            <a:endParaRPr lang="en-US" altLang="en-US" sz="800" dirty="0" smtClean="0">
              <a:solidFill>
                <a:srgbClr val="000000"/>
              </a:solidFill>
              <a:ea typeface="+mn-ea"/>
              <a:cs typeface="Arial" panose="020B0604020202020204" pitchFamily="34" charset="0"/>
            </a:endParaRPr>
          </a:p>
          <a:p>
            <a:pPr eaLnBrk="1" hangingPunct="1">
              <a:spcBef>
                <a:spcPct val="0"/>
              </a:spcBef>
              <a:spcAft>
                <a:spcPts val="300"/>
              </a:spcAft>
              <a:buClr>
                <a:srgbClr val="461D7C"/>
              </a:buClr>
              <a:buFont typeface="Wingdings" panose="05000000000000000000" pitchFamily="2" charset="2"/>
              <a:buChar char="§"/>
              <a:defRPr/>
            </a:pPr>
            <a:r>
              <a:rPr lang="en-US" altLang="en-US" sz="1600" b="1" i="1" dirty="0" smtClean="0">
                <a:solidFill>
                  <a:srgbClr val="000000"/>
                </a:solidFill>
                <a:ea typeface="+mn-ea"/>
                <a:cs typeface="Arial" panose="020B0604020202020204" pitchFamily="34" charset="0"/>
              </a:rPr>
              <a:t>78% </a:t>
            </a:r>
            <a:r>
              <a:rPr lang="en-US" altLang="en-US" sz="1600" dirty="0">
                <a:solidFill>
                  <a:srgbClr val="000000"/>
                </a:solidFill>
                <a:ea typeface="+mn-ea"/>
                <a:cs typeface="Arial" panose="020B0604020202020204" pitchFamily="34" charset="0"/>
              </a:rPr>
              <a:t>have completed or are pursuing </a:t>
            </a:r>
            <a:r>
              <a:rPr lang="en-US" altLang="en-US" sz="1600" b="1" dirty="0">
                <a:solidFill>
                  <a:srgbClr val="000000"/>
                </a:solidFill>
                <a:ea typeface="+mn-ea"/>
                <a:cs typeface="Arial" panose="020B0604020202020204" pitchFamily="34" charset="0"/>
              </a:rPr>
              <a:t>post-baccalaureate programs</a:t>
            </a:r>
          </a:p>
        </p:txBody>
      </p:sp>
      <p:sp>
        <p:nvSpPr>
          <p:cNvPr id="8202" name="TextBox 21"/>
          <p:cNvSpPr txBox="1">
            <a:spLocks noChangeArrowheads="1"/>
          </p:cNvSpPr>
          <p:nvPr/>
        </p:nvSpPr>
        <p:spPr bwMode="auto">
          <a:xfrm>
            <a:off x="4572000" y="5344389"/>
            <a:ext cx="423355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r>
              <a:rPr lang="en-US" altLang="en-US" sz="1100" i="1" dirty="0" smtClean="0">
                <a:solidFill>
                  <a:prstClr val="black"/>
                </a:solidFill>
                <a:ea typeface="+mn-ea"/>
              </a:rPr>
              <a:t>Data from the 2014-2015 STEM Retention Report prepared by the Center of Institutional Data Exchange and Analysis at the University of Oklahoma. LA-STEM Graduation Rate </a:t>
            </a:r>
            <a:r>
              <a:rPr lang="en-US" altLang="en-US" sz="1100" b="1" i="1" dirty="0" smtClean="0">
                <a:solidFill>
                  <a:prstClr val="black"/>
                </a:solidFill>
                <a:ea typeface="+mn-ea"/>
              </a:rPr>
              <a:t>includes all applicable scholars accepted into the program and graduates through May 2015</a:t>
            </a:r>
            <a:r>
              <a:rPr lang="en-US" altLang="en-US" sz="1100" i="1" dirty="0" smtClean="0">
                <a:solidFill>
                  <a:prstClr val="black"/>
                </a:solidFill>
                <a:ea typeface="+mn-ea"/>
              </a:rPr>
              <a:t>.</a:t>
            </a:r>
          </a:p>
        </p:txBody>
      </p:sp>
      <p:pic>
        <p:nvPicPr>
          <p:cNvPr id="169996"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863" y="6146800"/>
            <a:ext cx="9229726"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81409" y="1266824"/>
            <a:ext cx="6120069" cy="3762375"/>
          </a:xfrm>
          <a:prstGeom prst="rect">
            <a:avLst/>
          </a:prstGeom>
        </p:spPr>
      </p:pic>
    </p:spTree>
    <p:extLst>
      <p:ext uri="{BB962C8B-B14F-4D97-AF65-F5344CB8AC3E}">
        <p14:creationId xmlns:p14="http://schemas.microsoft.com/office/powerpoint/2010/main" val="248753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143000" y="990600"/>
            <a:ext cx="7975600" cy="1143000"/>
          </a:xfrm>
        </p:spPr>
        <p:txBody>
          <a:bodyPr>
            <a:normAutofit/>
          </a:bodyPr>
          <a:lstStyle/>
          <a:p>
            <a:r>
              <a:rPr lang="en-US" sz="2800" dirty="0" smtClean="0">
                <a:solidFill>
                  <a:schemeClr val="tx1"/>
                </a:solidFill>
              </a:rPr>
              <a:t>At what level of Bloom’s do you think you’ll need </a:t>
            </a:r>
            <a:br>
              <a:rPr lang="en-US" sz="2800" dirty="0" smtClean="0">
                <a:solidFill>
                  <a:schemeClr val="tx1"/>
                </a:solidFill>
              </a:rPr>
            </a:br>
            <a:r>
              <a:rPr lang="en-US" sz="2800" dirty="0" smtClean="0">
                <a:solidFill>
                  <a:schemeClr val="tx1"/>
                </a:solidFill>
              </a:rPr>
              <a:t>to operate to make A’s in college?</a:t>
            </a:r>
            <a:endParaRPr lang="en-US" sz="2800" dirty="0">
              <a:solidFill>
                <a:schemeClr val="tx1"/>
              </a:solidFill>
            </a:endParaRPr>
          </a:p>
        </p:txBody>
      </p:sp>
      <p:graphicFrame>
        <p:nvGraphicFramePr>
          <p:cNvPr id="4" name="TPChart"/>
          <p:cNvGraphicFramePr>
            <a:graphicFrameLocks noChangeAspect="1"/>
          </p:cNvGraphicFramePr>
          <p:nvPr>
            <p:custDataLst>
              <p:tags r:id="rId3"/>
            </p:custDataLst>
            <p:extLst>
              <p:ext uri="{D42A27DB-BD31-4B8C-83A1-F6EECF244321}">
                <p14:modId xmlns:p14="http://schemas.microsoft.com/office/powerpoint/2010/main" val="2564066816"/>
              </p:ext>
            </p:extLst>
          </p:nvPr>
        </p:nvGraphicFramePr>
        <p:xfrm>
          <a:off x="4343400" y="2171700"/>
          <a:ext cx="4165600" cy="4686300"/>
        </p:xfrm>
        <a:graphic>
          <a:graphicData uri="http://schemas.openxmlformats.org/presentationml/2006/ole">
            <mc:AlternateContent xmlns:mc="http://schemas.openxmlformats.org/markup-compatibility/2006">
              <mc:Choice xmlns:v="urn:schemas-microsoft-com:vml" Requires="v">
                <p:oleObj spid="_x0000_s102473" name="Chart" r:id="rId7" imgW="4572000" imgH="5143470" progId="MSGraph.Chart.8">
                  <p:embed followColorScheme="full"/>
                </p:oleObj>
              </mc:Choice>
              <mc:Fallback>
                <p:oleObj name="Chart" r:id="rId7" imgW="4572000" imgH="5143470" progId="MSGraph.Chart.8">
                  <p:embed followColorScheme="full"/>
                  <p:pic>
                    <p:nvPicPr>
                      <p:cNvPr id="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43400" y="2171700"/>
                        <a:ext cx="4165600" cy="468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PAnswers"/>
          <p:cNvSpPr>
            <a:spLocks noGrp="1"/>
          </p:cNvSpPr>
          <p:nvPr>
            <p:ph type="body" idx="1"/>
            <p:custDataLst>
              <p:tags r:id="rId4"/>
            </p:custDataLst>
          </p:nvPr>
        </p:nvSpPr>
        <p:spPr>
          <a:xfrm>
            <a:off x="1066800" y="2743200"/>
            <a:ext cx="4114800" cy="4114800"/>
          </a:xfrm>
        </p:spPr>
        <p:txBody>
          <a:bodyPr>
            <a:noAutofit/>
          </a:bodyPr>
          <a:lstStyle/>
          <a:p>
            <a:pPr marL="514350" indent="-514350">
              <a:spcAft>
                <a:spcPts val="0"/>
              </a:spcAft>
              <a:buAutoNum type="arabicPeriod"/>
            </a:pPr>
            <a:r>
              <a:rPr lang="en-US" dirty="0" smtClean="0">
                <a:solidFill>
                  <a:schemeClr val="tx1"/>
                </a:solidFill>
                <a:latin typeface="+mn-lt"/>
              </a:rPr>
              <a:t>Remembering</a:t>
            </a:r>
          </a:p>
          <a:p>
            <a:pPr marL="514350" indent="-514350">
              <a:spcAft>
                <a:spcPts val="0"/>
              </a:spcAft>
              <a:buAutoNum type="arabicPeriod"/>
            </a:pPr>
            <a:r>
              <a:rPr lang="en-US" dirty="0" smtClean="0">
                <a:solidFill>
                  <a:schemeClr val="tx1"/>
                </a:solidFill>
                <a:latin typeface="+mn-lt"/>
              </a:rPr>
              <a:t>Understanding</a:t>
            </a:r>
          </a:p>
          <a:p>
            <a:pPr marL="514350" indent="-514350">
              <a:spcAft>
                <a:spcPts val="0"/>
              </a:spcAft>
              <a:buAutoNum type="arabicPeriod"/>
            </a:pPr>
            <a:r>
              <a:rPr lang="en-US" dirty="0" smtClean="0">
                <a:solidFill>
                  <a:schemeClr val="tx1"/>
                </a:solidFill>
                <a:latin typeface="+mn-lt"/>
              </a:rPr>
              <a:t>Applying</a:t>
            </a:r>
          </a:p>
          <a:p>
            <a:pPr marL="514350" indent="-514350">
              <a:spcAft>
                <a:spcPts val="0"/>
              </a:spcAft>
              <a:buAutoNum type="arabicPeriod"/>
            </a:pPr>
            <a:r>
              <a:rPr lang="en-US" dirty="0" smtClean="0">
                <a:solidFill>
                  <a:schemeClr val="tx1"/>
                </a:solidFill>
                <a:latin typeface="+mn-lt"/>
              </a:rPr>
              <a:t>Analyzing</a:t>
            </a:r>
          </a:p>
          <a:p>
            <a:pPr marL="514350" indent="-514350">
              <a:spcAft>
                <a:spcPts val="0"/>
              </a:spcAft>
              <a:buAutoNum type="arabicPeriod"/>
            </a:pPr>
            <a:r>
              <a:rPr lang="en-US" dirty="0" smtClean="0">
                <a:solidFill>
                  <a:schemeClr val="tx1"/>
                </a:solidFill>
                <a:latin typeface="+mn-lt"/>
              </a:rPr>
              <a:t>Evaluating</a:t>
            </a:r>
          </a:p>
          <a:p>
            <a:pPr marL="514350" indent="-514350">
              <a:spcAft>
                <a:spcPts val="0"/>
              </a:spcAft>
              <a:buAutoNum type="arabicPeriod"/>
            </a:pPr>
            <a:r>
              <a:rPr lang="en-US" dirty="0" smtClean="0">
                <a:solidFill>
                  <a:schemeClr val="tx1"/>
                </a:solidFill>
                <a:latin typeface="+mn-lt"/>
              </a:rPr>
              <a:t>Creating</a:t>
            </a:r>
          </a:p>
        </p:txBody>
      </p:sp>
      <p:grpSp>
        <p:nvGrpSpPr>
          <p:cNvPr id="8" name="CountdownNew" hidden="1"/>
          <p:cNvGrpSpPr/>
          <p:nvPr>
            <p:custDataLst>
              <p:tags r:id="rId5"/>
            </p:custDataLst>
          </p:nvPr>
        </p:nvGrpSpPr>
        <p:grpSpPr>
          <a:xfrm>
            <a:off x="7874001" y="5842001"/>
            <a:ext cx="1587" cy="1587"/>
            <a:chOff x="8318500" y="6032500"/>
            <a:chExt cx="1270000" cy="1016000"/>
          </a:xfrm>
        </p:grpSpPr>
        <p:pic>
          <p:nvPicPr>
            <p:cNvPr id="7" name="CDShape" hidden="1"/>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8318500" y="6032500"/>
              <a:ext cx="1270000" cy="1016000"/>
            </a:xfrm>
            <a:prstGeom prst="rect">
              <a:avLst/>
            </a:prstGeom>
          </p:spPr>
        </p:pic>
        <p:sp>
          <p:nvSpPr>
            <p:cNvPr id="6" name="CDTransText" hidden="1"/>
            <p:cNvSpPr txBox="1"/>
            <p:nvPr/>
          </p:nvSpPr>
          <p:spPr>
            <a:xfrm>
              <a:off x="8318500" y="6604000"/>
              <a:ext cx="1270000" cy="444500"/>
            </a:xfrm>
            <a:prstGeom prst="rect">
              <a:avLst/>
            </a:prstGeom>
            <a:noFill/>
          </p:spPr>
          <p:txBody>
            <a:bodyPr vert="horz" rtlCol="0">
              <a:noAutofit/>
            </a:bodyPr>
            <a:lstStyle/>
            <a:p>
              <a:pPr algn="ctr"/>
              <a:endParaRPr lang="en-US" sz="900" b="1" dirty="0">
                <a:solidFill>
                  <a:srgbClr val="FFFFFF"/>
                </a:solidFill>
                <a:effectLst>
                  <a:prstShdw prst="shdw14" dist="35921" dir="2700000">
                    <a:scrgbClr r="0" g="0" b="0">
                      <a:alpha val="43000"/>
                    </a:scrgbClr>
                  </a:prstShdw>
                </a:effectLst>
                <a:latin typeface="Tahoma"/>
              </a:endParaRPr>
            </a:p>
          </p:txBody>
        </p:sp>
        <p:sp>
          <p:nvSpPr>
            <p:cNvPr id="5" name="CDText" hidden="1"/>
            <p:cNvSpPr txBox="1"/>
            <p:nvPr/>
          </p:nvSpPr>
          <p:spPr>
            <a:xfrm>
              <a:off x="8356600" y="6032500"/>
              <a:ext cx="1206500" cy="508000"/>
            </a:xfrm>
            <a:prstGeom prst="rect">
              <a:avLst/>
            </a:prstGeom>
            <a:noFill/>
          </p:spPr>
          <p:txBody>
            <a:bodyPr vert="horz" rtlCol="0" anchor="ctr" anchorCtr="1">
              <a:noAutofit/>
            </a:bodyPr>
            <a:lstStyle/>
            <a:p>
              <a:pPr algn="ctr"/>
              <a:endParaRPr lang="en-US" b="1" dirty="0">
                <a:solidFill>
                  <a:srgbClr val="000000"/>
                </a:solidFill>
                <a:latin typeface="Tahoma"/>
              </a:endParaRPr>
            </a:p>
          </p:txBody>
        </p:sp>
      </p:grpSp>
      <p:sp>
        <p:nvSpPr>
          <p:cNvPr id="10" name="Rectangle 9"/>
          <p:cNvSpPr/>
          <p:nvPr/>
        </p:nvSpPr>
        <p:spPr>
          <a:xfrm>
            <a:off x="2438400" y="228600"/>
            <a:ext cx="4989379" cy="523220"/>
          </a:xfrm>
          <a:prstGeom prst="rect">
            <a:avLst/>
          </a:prstGeom>
        </p:spPr>
        <p:txBody>
          <a:bodyPr wrap="none">
            <a:spAutoFit/>
          </a:bodyPr>
          <a:lstStyle/>
          <a:p>
            <a:r>
              <a:rPr lang="en-US" sz="2800" b="1" i="1" dirty="0" smtClean="0">
                <a:latin typeface="Goudy Old Style" pitchFamily="18" charset="0"/>
              </a:rPr>
              <a:t>How students answered (in 2014)</a:t>
            </a:r>
            <a:endParaRPr lang="en-US" sz="2800" b="1" dirty="0">
              <a:latin typeface="Goudy Old Style" pitchFamily="18" charset="0"/>
            </a:endParaRPr>
          </a:p>
        </p:txBody>
      </p:sp>
      <p:cxnSp>
        <p:nvCxnSpPr>
          <p:cNvPr id="13" name="Straight Connector 12"/>
          <p:cNvCxnSpPr/>
          <p:nvPr/>
        </p:nvCxnSpPr>
        <p:spPr>
          <a:xfrm>
            <a:off x="0" y="838200"/>
            <a:ext cx="9144000" cy="0"/>
          </a:xfrm>
          <a:prstGeom prst="line">
            <a:avLst/>
          </a:prstGeom>
          <a:ln w="127000">
            <a:solidFill>
              <a:srgbClr val="288B90"/>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0" y="0"/>
            <a:ext cx="685800" cy="6858000"/>
          </a:xfrm>
          <a:prstGeom prst="rect">
            <a:avLst/>
          </a:prstGeom>
          <a:solidFill>
            <a:srgbClr val="288B90"/>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2"/>
    </p:custDataLst>
    <p:extLst>
      <p:ext uri="{BB962C8B-B14F-4D97-AF65-F5344CB8AC3E}">
        <p14:creationId xmlns:p14="http://schemas.microsoft.com/office/powerpoint/2010/main" val="143894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repeatDur="0" restart="never"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1143000" y="990600"/>
            <a:ext cx="7975600" cy="1143000"/>
          </a:xfrm>
        </p:spPr>
        <p:txBody>
          <a:bodyPr>
            <a:normAutofit/>
          </a:bodyPr>
          <a:lstStyle/>
          <a:p>
            <a:r>
              <a:rPr lang="en-US" sz="2800" dirty="0" smtClean="0">
                <a:solidFill>
                  <a:schemeClr val="tx1"/>
                </a:solidFill>
              </a:rPr>
              <a:t>At what level of Bloom’s do you think you’ll need </a:t>
            </a:r>
            <a:br>
              <a:rPr lang="en-US" sz="2800" dirty="0" smtClean="0">
                <a:solidFill>
                  <a:schemeClr val="tx1"/>
                </a:solidFill>
              </a:rPr>
            </a:br>
            <a:r>
              <a:rPr lang="en-US" sz="2800" dirty="0" smtClean="0">
                <a:solidFill>
                  <a:schemeClr val="tx1"/>
                </a:solidFill>
              </a:rPr>
              <a:t>to operate to make A’s in college?</a:t>
            </a:r>
            <a:endParaRPr lang="en-US" sz="2800" dirty="0">
              <a:solidFill>
                <a:schemeClr val="tx1"/>
              </a:solidFill>
            </a:endParaRPr>
          </a:p>
        </p:txBody>
      </p:sp>
      <p:sp>
        <p:nvSpPr>
          <p:cNvPr id="3" name="TPAnswers"/>
          <p:cNvSpPr>
            <a:spLocks noGrp="1"/>
          </p:cNvSpPr>
          <p:nvPr>
            <p:ph type="body" idx="1"/>
            <p:custDataLst>
              <p:tags r:id="rId3"/>
            </p:custDataLst>
          </p:nvPr>
        </p:nvSpPr>
        <p:spPr>
          <a:xfrm>
            <a:off x="1066800" y="2743200"/>
            <a:ext cx="4114800" cy="4114800"/>
          </a:xfrm>
        </p:spPr>
        <p:txBody>
          <a:bodyPr>
            <a:noAutofit/>
          </a:bodyPr>
          <a:lstStyle/>
          <a:p>
            <a:pPr marL="514350" indent="-514350">
              <a:spcAft>
                <a:spcPts val="0"/>
              </a:spcAft>
              <a:buAutoNum type="arabicPeriod"/>
            </a:pPr>
            <a:r>
              <a:rPr lang="en-US" dirty="0" smtClean="0">
                <a:solidFill>
                  <a:schemeClr val="tx1"/>
                </a:solidFill>
                <a:latin typeface="+mn-lt"/>
              </a:rPr>
              <a:t>Remembering</a:t>
            </a:r>
          </a:p>
          <a:p>
            <a:pPr marL="514350" indent="-514350">
              <a:spcAft>
                <a:spcPts val="0"/>
              </a:spcAft>
              <a:buAutoNum type="arabicPeriod"/>
            </a:pPr>
            <a:r>
              <a:rPr lang="en-US" dirty="0" smtClean="0">
                <a:solidFill>
                  <a:schemeClr val="tx1"/>
                </a:solidFill>
                <a:latin typeface="+mn-lt"/>
              </a:rPr>
              <a:t>Understanding</a:t>
            </a:r>
          </a:p>
          <a:p>
            <a:pPr marL="514350" indent="-514350">
              <a:spcAft>
                <a:spcPts val="0"/>
              </a:spcAft>
              <a:buAutoNum type="arabicPeriod"/>
            </a:pPr>
            <a:r>
              <a:rPr lang="en-US" dirty="0" smtClean="0">
                <a:solidFill>
                  <a:schemeClr val="tx1"/>
                </a:solidFill>
                <a:latin typeface="+mn-lt"/>
              </a:rPr>
              <a:t>Applying</a:t>
            </a:r>
          </a:p>
          <a:p>
            <a:pPr marL="514350" indent="-514350">
              <a:spcAft>
                <a:spcPts val="0"/>
              </a:spcAft>
              <a:buAutoNum type="arabicPeriod"/>
            </a:pPr>
            <a:r>
              <a:rPr lang="en-US" dirty="0" smtClean="0">
                <a:solidFill>
                  <a:schemeClr val="tx1"/>
                </a:solidFill>
                <a:latin typeface="+mn-lt"/>
              </a:rPr>
              <a:t>Analyzing</a:t>
            </a:r>
          </a:p>
          <a:p>
            <a:pPr marL="514350" indent="-514350">
              <a:spcAft>
                <a:spcPts val="0"/>
              </a:spcAft>
              <a:buAutoNum type="arabicPeriod"/>
            </a:pPr>
            <a:r>
              <a:rPr lang="en-US" dirty="0" smtClean="0">
                <a:solidFill>
                  <a:schemeClr val="tx1"/>
                </a:solidFill>
                <a:latin typeface="+mn-lt"/>
              </a:rPr>
              <a:t>Evaluating</a:t>
            </a:r>
          </a:p>
          <a:p>
            <a:pPr marL="514350" indent="-514350">
              <a:spcAft>
                <a:spcPts val="0"/>
              </a:spcAft>
              <a:buAutoNum type="arabicPeriod"/>
            </a:pPr>
            <a:r>
              <a:rPr lang="en-US" dirty="0" smtClean="0">
                <a:solidFill>
                  <a:schemeClr val="tx1"/>
                </a:solidFill>
                <a:latin typeface="+mn-lt"/>
              </a:rPr>
              <a:t>Creating</a:t>
            </a:r>
          </a:p>
        </p:txBody>
      </p:sp>
      <p:grpSp>
        <p:nvGrpSpPr>
          <p:cNvPr id="8" name="CountdownNew" hidden="1"/>
          <p:cNvGrpSpPr/>
          <p:nvPr>
            <p:custDataLst>
              <p:tags r:id="rId4"/>
            </p:custDataLst>
          </p:nvPr>
        </p:nvGrpSpPr>
        <p:grpSpPr>
          <a:xfrm>
            <a:off x="7874001" y="5842001"/>
            <a:ext cx="1587" cy="1587"/>
            <a:chOff x="8318500" y="6032500"/>
            <a:chExt cx="1270000" cy="1016000"/>
          </a:xfrm>
        </p:grpSpPr>
        <p:pic>
          <p:nvPicPr>
            <p:cNvPr id="7" name="CDShape" hidden="1"/>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8318500" y="6032500"/>
              <a:ext cx="1270000" cy="1016000"/>
            </a:xfrm>
            <a:prstGeom prst="rect">
              <a:avLst/>
            </a:prstGeom>
          </p:spPr>
        </p:pic>
        <p:sp>
          <p:nvSpPr>
            <p:cNvPr id="6" name="CDTransText" hidden="1"/>
            <p:cNvSpPr txBox="1"/>
            <p:nvPr/>
          </p:nvSpPr>
          <p:spPr>
            <a:xfrm>
              <a:off x="8318500" y="6604000"/>
              <a:ext cx="1270000" cy="444500"/>
            </a:xfrm>
            <a:prstGeom prst="rect">
              <a:avLst/>
            </a:prstGeom>
            <a:noFill/>
          </p:spPr>
          <p:txBody>
            <a:bodyPr vert="horz" rtlCol="0">
              <a:noAutofit/>
            </a:bodyPr>
            <a:lstStyle/>
            <a:p>
              <a:pPr algn="ctr"/>
              <a:endParaRPr lang="en-US" sz="900" b="1" dirty="0">
                <a:solidFill>
                  <a:srgbClr val="FFFFFF"/>
                </a:solidFill>
                <a:effectLst>
                  <a:prstShdw prst="shdw14" dist="35921" dir="2700000">
                    <a:scrgbClr r="0" g="0" b="0">
                      <a:alpha val="43000"/>
                    </a:scrgbClr>
                  </a:prstShdw>
                </a:effectLst>
                <a:latin typeface="Tahoma"/>
              </a:endParaRPr>
            </a:p>
          </p:txBody>
        </p:sp>
        <p:sp>
          <p:nvSpPr>
            <p:cNvPr id="5" name="CDText" hidden="1"/>
            <p:cNvSpPr txBox="1"/>
            <p:nvPr/>
          </p:nvSpPr>
          <p:spPr>
            <a:xfrm>
              <a:off x="8356600" y="6032500"/>
              <a:ext cx="1206500" cy="508000"/>
            </a:xfrm>
            <a:prstGeom prst="rect">
              <a:avLst/>
            </a:prstGeom>
            <a:noFill/>
          </p:spPr>
          <p:txBody>
            <a:bodyPr vert="horz" rtlCol="0" anchor="ctr" anchorCtr="1">
              <a:noAutofit/>
            </a:bodyPr>
            <a:lstStyle/>
            <a:p>
              <a:pPr algn="ctr"/>
              <a:endParaRPr lang="en-US" b="1" dirty="0">
                <a:solidFill>
                  <a:srgbClr val="000000"/>
                </a:solidFill>
                <a:latin typeface="Tahoma"/>
              </a:endParaRPr>
            </a:p>
          </p:txBody>
        </p:sp>
      </p:grpSp>
      <p:sp>
        <p:nvSpPr>
          <p:cNvPr id="10" name="Rectangle 9"/>
          <p:cNvSpPr/>
          <p:nvPr/>
        </p:nvSpPr>
        <p:spPr>
          <a:xfrm>
            <a:off x="2438400" y="228600"/>
            <a:ext cx="4989379" cy="523220"/>
          </a:xfrm>
          <a:prstGeom prst="rect">
            <a:avLst/>
          </a:prstGeom>
        </p:spPr>
        <p:txBody>
          <a:bodyPr wrap="none">
            <a:spAutoFit/>
          </a:bodyPr>
          <a:lstStyle/>
          <a:p>
            <a:r>
              <a:rPr lang="en-US" sz="2800" b="1" i="1" dirty="0" smtClean="0">
                <a:latin typeface="Goudy Old Style" pitchFamily="18" charset="0"/>
              </a:rPr>
              <a:t>How students answered (in 2015)</a:t>
            </a:r>
            <a:endParaRPr lang="en-US" sz="2800" b="1" dirty="0">
              <a:latin typeface="Goudy Old Style" pitchFamily="18" charset="0"/>
            </a:endParaRPr>
          </a:p>
        </p:txBody>
      </p:sp>
      <p:cxnSp>
        <p:nvCxnSpPr>
          <p:cNvPr id="13" name="Straight Connector 12"/>
          <p:cNvCxnSpPr/>
          <p:nvPr/>
        </p:nvCxnSpPr>
        <p:spPr>
          <a:xfrm>
            <a:off x="0" y="838200"/>
            <a:ext cx="9144000" cy="0"/>
          </a:xfrm>
          <a:prstGeom prst="line">
            <a:avLst/>
          </a:prstGeom>
          <a:ln w="127000">
            <a:solidFill>
              <a:srgbClr val="288B90"/>
            </a:solidFill>
          </a:ln>
        </p:spPr>
        <p:style>
          <a:lnRef idx="1">
            <a:schemeClr val="accent1"/>
          </a:lnRef>
          <a:fillRef idx="0">
            <a:schemeClr val="accent1"/>
          </a:fillRef>
          <a:effectRef idx="0">
            <a:schemeClr val="accent1"/>
          </a:effectRef>
          <a:fontRef idx="minor">
            <a:schemeClr val="tx1"/>
          </a:fontRef>
        </p:style>
      </p:cxnSp>
      <p:graphicFrame>
        <p:nvGraphicFramePr>
          <p:cNvPr id="9" name="Object 8"/>
          <p:cNvGraphicFramePr>
            <a:graphicFrameLocks noChangeAspect="1"/>
          </p:cNvGraphicFramePr>
          <p:nvPr>
            <p:custDataLst>
              <p:tags r:id="rId5"/>
            </p:custDataLst>
            <p:extLst>
              <p:ext uri="{D42A27DB-BD31-4B8C-83A1-F6EECF244321}">
                <p14:modId xmlns:p14="http://schemas.microsoft.com/office/powerpoint/2010/main" val="2692876122"/>
              </p:ext>
            </p:extLst>
          </p:nvPr>
        </p:nvGraphicFramePr>
        <p:xfrm>
          <a:off x="4303579" y="2438400"/>
          <a:ext cx="5977467" cy="6724650"/>
        </p:xfrm>
        <a:graphic>
          <a:graphicData uri="http://schemas.openxmlformats.org/presentationml/2006/ole">
            <mc:AlternateContent xmlns:mc="http://schemas.openxmlformats.org/markup-compatibility/2006">
              <mc:Choice xmlns:v="urn:schemas-microsoft-com:vml" Requires="v">
                <p:oleObj spid="_x0000_s194595" name="Chart" r:id="rId8" imgW="6858000" imgH="7715250" progId="MSGraph.Chart.8">
                  <p:embed followColorScheme="full"/>
                </p:oleObj>
              </mc:Choice>
              <mc:Fallback>
                <p:oleObj name="Chart" r:id="rId8" imgW="6858000" imgH="7715250" progId="MSGraph.Chart.8">
                  <p:embed followColorScheme="full"/>
                  <p:pic>
                    <p:nvPicPr>
                      <p:cNvPr id="9" name="Object 8"/>
                      <p:cNvPicPr>
                        <a:picLocks noChangeAspect="1" noChangeArrowheads="1"/>
                      </p:cNvPicPr>
                      <p:nvPr/>
                    </p:nvPicPr>
                    <p:blipFill>
                      <a:blip r:embed="rId9"/>
                      <a:srcRect/>
                      <a:stretch>
                        <a:fillRect/>
                      </a:stretch>
                    </p:blipFill>
                    <p:spPr bwMode="auto">
                      <a:xfrm>
                        <a:off x="4303579" y="2438400"/>
                        <a:ext cx="5977467" cy="6724650"/>
                      </a:xfrm>
                      <a:prstGeom prst="rect">
                        <a:avLst/>
                      </a:prstGeom>
                      <a:noFill/>
                      <a:ln>
                        <a:noFill/>
                      </a:ln>
                      <a:extLst/>
                    </p:spPr>
                  </p:pic>
                </p:oleObj>
              </mc:Fallback>
            </mc:AlternateContent>
          </a:graphicData>
        </a:graphic>
      </p:graphicFrame>
      <p:sp>
        <p:nvSpPr>
          <p:cNvPr id="14" name="Rectangle 13"/>
          <p:cNvSpPr/>
          <p:nvPr/>
        </p:nvSpPr>
        <p:spPr>
          <a:xfrm>
            <a:off x="0" y="0"/>
            <a:ext cx="685800" cy="6858000"/>
          </a:xfrm>
          <a:prstGeom prst="rect">
            <a:avLst/>
          </a:prstGeom>
          <a:solidFill>
            <a:srgbClr val="288B90"/>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2"/>
    </p:custDataLst>
    <p:extLst>
      <p:ext uri="{BB962C8B-B14F-4D97-AF65-F5344CB8AC3E}">
        <p14:creationId xmlns:p14="http://schemas.microsoft.com/office/powerpoint/2010/main" val="1600591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repeatDur="0" restart="never"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9"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371600" y="2133600"/>
            <a:ext cx="7772400" cy="1143000"/>
          </a:xfrm>
        </p:spPr>
        <p:txBody>
          <a:bodyPr>
            <a:normAutofit fontScale="90000"/>
          </a:bodyPr>
          <a:lstStyle/>
          <a:p>
            <a:pPr eaLnBrk="1" hangingPunct="1"/>
            <a:r>
              <a:rPr lang="en-US" dirty="0" smtClean="0">
                <a:solidFill>
                  <a:schemeClr val="tx1"/>
                </a:solidFill>
                <a:latin typeface="+mj-lt"/>
              </a:rPr>
              <a:t>How do we teach students to move higher on Bloom’s Taxonomy?</a:t>
            </a:r>
            <a:br>
              <a:rPr lang="en-US" dirty="0" smtClean="0">
                <a:solidFill>
                  <a:schemeClr val="tx1"/>
                </a:solidFill>
                <a:latin typeface="+mj-lt"/>
              </a:rPr>
            </a:br>
            <a:r>
              <a:rPr lang="en-US" dirty="0" smtClean="0">
                <a:solidFill>
                  <a:schemeClr val="tx1"/>
                </a:solidFill>
                <a:latin typeface="+mj-lt"/>
              </a:rPr>
              <a:t/>
            </a:r>
            <a:br>
              <a:rPr lang="en-US" dirty="0" smtClean="0">
                <a:solidFill>
                  <a:schemeClr val="tx1"/>
                </a:solidFill>
                <a:latin typeface="+mj-lt"/>
              </a:rPr>
            </a:br>
            <a:r>
              <a:rPr lang="en-US" dirty="0" smtClean="0">
                <a:solidFill>
                  <a:schemeClr val="tx1"/>
                </a:solidFill>
                <a:latin typeface="+mj-lt"/>
              </a:rPr>
              <a:t>Teach them the Study Cycle*</a:t>
            </a:r>
            <a:r>
              <a:rPr lang="en-US" dirty="0" smtClean="0"/>
              <a:t/>
            </a:r>
            <a:br>
              <a:rPr lang="en-US" dirty="0" smtClean="0"/>
            </a:br>
            <a:r>
              <a:rPr lang="en-US" dirty="0" smtClean="0"/>
              <a:t/>
            </a:r>
            <a:br>
              <a:rPr lang="en-US" dirty="0" smtClean="0"/>
            </a:br>
            <a:r>
              <a:rPr lang="en-US" dirty="0" smtClean="0"/>
              <a:t/>
            </a:r>
            <a:br>
              <a:rPr lang="en-US" dirty="0" smtClean="0"/>
            </a:br>
            <a:endParaRPr lang="en-US" dirty="0" smtClean="0"/>
          </a:p>
        </p:txBody>
      </p:sp>
      <p:sp>
        <p:nvSpPr>
          <p:cNvPr id="3" name="Rectangle 2"/>
          <p:cNvSpPr/>
          <p:nvPr/>
        </p:nvSpPr>
        <p:spPr>
          <a:xfrm>
            <a:off x="3276600" y="5638800"/>
            <a:ext cx="5867400" cy="369332"/>
          </a:xfrm>
          <a:prstGeom prst="rect">
            <a:avLst/>
          </a:prstGeom>
        </p:spPr>
        <p:txBody>
          <a:bodyPr wrap="square">
            <a:spAutoFit/>
          </a:bodyPr>
          <a:lstStyle/>
          <a:p>
            <a:r>
              <a:rPr lang="en-US" b="1" i="1" dirty="0" smtClean="0">
                <a:solidFill>
                  <a:schemeClr val="accent1">
                    <a:lumMod val="50000"/>
                  </a:schemeClr>
                </a:solidFill>
                <a:latin typeface="Arial" pitchFamily="34" charset="0"/>
              </a:rPr>
              <a:t>*</a:t>
            </a:r>
            <a:r>
              <a:rPr lang="en-US" b="1" i="1" dirty="0" smtClean="0">
                <a:latin typeface="Arial" pitchFamily="34" charset="0"/>
              </a:rPr>
              <a:t>adapted from Frank Christ’s PLRS system</a:t>
            </a:r>
            <a:endParaRPr lang="en-US" dirty="0"/>
          </a:p>
        </p:txBody>
      </p:sp>
      <p:pic>
        <p:nvPicPr>
          <p:cNvPr id="19458" name="Picture 2" descr="C:\Documents and Settings\Saundra\Local Settings\Temporary Internet Files\Content.IE5\27WC1QYS\MC900231936[1].wmf"/>
          <p:cNvPicPr>
            <a:picLocks noChangeAspect="1" noChangeArrowheads="1"/>
          </p:cNvPicPr>
          <p:nvPr/>
        </p:nvPicPr>
        <p:blipFill>
          <a:blip r:embed="rId3" cstate="print"/>
          <a:srcRect/>
          <a:stretch>
            <a:fillRect/>
          </a:stretch>
        </p:blipFill>
        <p:spPr bwMode="auto">
          <a:xfrm>
            <a:off x="3886200" y="3276600"/>
            <a:ext cx="1753354" cy="2139636"/>
          </a:xfrm>
          <a:prstGeom prst="rect">
            <a:avLst/>
          </a:prstGeom>
          <a:noFill/>
        </p:spPr>
      </p:pic>
      <p:cxnSp>
        <p:nvCxnSpPr>
          <p:cNvPr id="5" name="Straight Connector 4"/>
          <p:cNvCxnSpPr/>
          <p:nvPr/>
        </p:nvCxnSpPr>
        <p:spPr>
          <a:xfrm>
            <a:off x="0" y="6172200"/>
            <a:ext cx="9144000" cy="0"/>
          </a:xfrm>
          <a:prstGeom prst="line">
            <a:avLst/>
          </a:prstGeom>
          <a:ln w="63500">
            <a:solidFill>
              <a:srgbClr val="288B9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0" y="0"/>
            <a:ext cx="685800" cy="6858000"/>
          </a:xfrm>
          <a:prstGeom prst="rect">
            <a:avLst/>
          </a:prstGeom>
          <a:solidFill>
            <a:srgbClr val="288B90"/>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127455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6"/>
          <p:cNvGrpSpPr/>
          <p:nvPr/>
        </p:nvGrpSpPr>
        <p:grpSpPr>
          <a:xfrm>
            <a:off x="428453" y="381000"/>
            <a:ext cx="4114800" cy="4648200"/>
            <a:chOff x="144629" y="419114"/>
            <a:chExt cx="4351170" cy="4495755"/>
          </a:xfrm>
          <a:solidFill>
            <a:srgbClr val="BD5D2D"/>
          </a:solidFill>
          <a:scene3d>
            <a:camera prst="orthographicFront"/>
            <a:lightRig rig="flat" dir="t"/>
          </a:scene3d>
        </p:grpSpPr>
        <p:sp>
          <p:nvSpPr>
            <p:cNvPr id="28" name="Oval 27"/>
            <p:cNvSpPr/>
            <p:nvPr/>
          </p:nvSpPr>
          <p:spPr>
            <a:xfrm>
              <a:off x="144629" y="419114"/>
              <a:ext cx="4351170" cy="4495755"/>
            </a:xfrm>
            <a:prstGeom prst="ellipse">
              <a:avLst/>
            </a:prstGeom>
            <a:grp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3">
                <a:shade val="50000"/>
                <a:hueOff val="0"/>
                <a:satOff val="0"/>
                <a:lumOff val="0"/>
                <a:alphaOff val="0"/>
              </a:schemeClr>
            </a:effectRef>
            <a:fontRef idx="minor">
              <a:schemeClr val="lt1"/>
            </a:fontRef>
          </p:style>
        </p:sp>
        <p:sp>
          <p:nvSpPr>
            <p:cNvPr id="33" name="Oval 4"/>
            <p:cNvSpPr/>
            <p:nvPr/>
          </p:nvSpPr>
          <p:spPr>
            <a:xfrm>
              <a:off x="1711921" y="643902"/>
              <a:ext cx="1216587" cy="674363"/>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4</a:t>
              </a:r>
              <a:br>
                <a:rPr lang="en-US" sz="2000" kern="1200" dirty="0" smtClean="0"/>
              </a:br>
              <a:r>
                <a:rPr lang="en-US" sz="2000" kern="1200" dirty="0" smtClean="0">
                  <a:solidFill>
                    <a:schemeClr val="bg1"/>
                  </a:solidFill>
                </a:rPr>
                <a:t>Reflect</a:t>
              </a:r>
              <a:endParaRPr lang="en-US" sz="2000" kern="1200" dirty="0">
                <a:solidFill>
                  <a:schemeClr val="bg1"/>
                </a:solidFill>
              </a:endParaRPr>
            </a:p>
          </p:txBody>
        </p:sp>
      </p:grpSp>
      <p:graphicFrame>
        <p:nvGraphicFramePr>
          <p:cNvPr id="29" name="Diagram 28"/>
          <p:cNvGraphicFramePr/>
          <p:nvPr>
            <p:extLst>
              <p:ext uri="{D42A27DB-BD31-4B8C-83A1-F6EECF244321}">
                <p14:modId xmlns:p14="http://schemas.microsoft.com/office/powerpoint/2010/main" val="273600366"/>
              </p:ext>
            </p:extLst>
          </p:nvPr>
        </p:nvGraphicFramePr>
        <p:xfrm>
          <a:off x="-228600" y="418107"/>
          <a:ext cx="5289176" cy="37666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Rounded Rectangle 8"/>
          <p:cNvSpPr/>
          <p:nvPr/>
        </p:nvSpPr>
        <p:spPr>
          <a:xfrm>
            <a:off x="457200" y="5292636"/>
            <a:ext cx="8264745" cy="990600"/>
          </a:xfrm>
          <a:prstGeom prst="roundRect">
            <a:avLst>
              <a:gd name="adj" fmla="val 10000"/>
            </a:avLst>
          </a:prstGeom>
          <a:noFill/>
          <a:ln>
            <a:solidFill>
              <a:schemeClr val="bg1">
                <a:lumMod val="75000"/>
              </a:schemeClr>
            </a:solidFill>
            <a:prstDash val="solid"/>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7" name="TextBox 16"/>
          <p:cNvSpPr txBox="1"/>
          <p:nvPr/>
        </p:nvSpPr>
        <p:spPr>
          <a:xfrm>
            <a:off x="0" y="0"/>
            <a:ext cx="9144000" cy="646331"/>
          </a:xfrm>
          <a:prstGeom prst="rect">
            <a:avLst/>
          </a:prstGeom>
          <a:solidFill>
            <a:srgbClr val="666666"/>
          </a:solidFill>
        </p:spPr>
        <p:txBody>
          <a:bodyPr wrap="square" tIns="182880" rIns="457200" bIns="91440" rtlCol="0">
            <a:spAutoFit/>
          </a:bodyPr>
          <a:lstStyle/>
          <a:p>
            <a:pPr algn="r"/>
            <a:r>
              <a:rPr lang="en-US" sz="2400" b="1" dirty="0" smtClean="0">
                <a:solidFill>
                  <a:schemeClr val="bg1"/>
                </a:solidFill>
                <a:latin typeface="Goudy Old Style" pitchFamily="18" charset="0"/>
              </a:rPr>
              <a:t>The Study Cycle  </a:t>
            </a:r>
            <a:endParaRPr lang="en-US" sz="2400" b="1" dirty="0">
              <a:solidFill>
                <a:schemeClr val="bg1"/>
              </a:solidFill>
              <a:latin typeface="Goudy Old Style" pitchFamily="18" charset="0"/>
            </a:endParaRPr>
          </a:p>
        </p:txBody>
      </p:sp>
      <p:graphicFrame>
        <p:nvGraphicFramePr>
          <p:cNvPr id="22" name="Table 21"/>
          <p:cNvGraphicFramePr>
            <a:graphicFrameLocks noGrp="1"/>
          </p:cNvGraphicFramePr>
          <p:nvPr>
            <p:extLst>
              <p:ext uri="{D42A27DB-BD31-4B8C-83A1-F6EECF244321}">
                <p14:modId xmlns:p14="http://schemas.microsoft.com/office/powerpoint/2010/main" val="1134807339"/>
              </p:ext>
            </p:extLst>
          </p:nvPr>
        </p:nvGraphicFramePr>
        <p:xfrm>
          <a:off x="457200" y="5368836"/>
          <a:ext cx="8157883" cy="863165"/>
        </p:xfrm>
        <a:graphic>
          <a:graphicData uri="http://schemas.openxmlformats.org/drawingml/2006/table">
            <a:tbl>
              <a:tblPr/>
              <a:tblGrid>
                <a:gridCol w="325704">
                  <a:extLst>
                    <a:ext uri="{9D8B030D-6E8A-4147-A177-3AD203B41FA5}">
                      <a16:colId xmlns:a16="http://schemas.microsoft.com/office/drawing/2014/main" val="20000"/>
                    </a:ext>
                  </a:extLst>
                </a:gridCol>
                <a:gridCol w="1274496">
                  <a:extLst>
                    <a:ext uri="{9D8B030D-6E8A-4147-A177-3AD203B41FA5}">
                      <a16:colId xmlns:a16="http://schemas.microsoft.com/office/drawing/2014/main" val="20001"/>
                    </a:ext>
                  </a:extLst>
                </a:gridCol>
                <a:gridCol w="1143000">
                  <a:extLst>
                    <a:ext uri="{9D8B030D-6E8A-4147-A177-3AD203B41FA5}">
                      <a16:colId xmlns:a16="http://schemas.microsoft.com/office/drawing/2014/main" val="20002"/>
                    </a:ext>
                  </a:extLst>
                </a:gridCol>
                <a:gridCol w="5414683">
                  <a:extLst>
                    <a:ext uri="{9D8B030D-6E8A-4147-A177-3AD203B41FA5}">
                      <a16:colId xmlns:a16="http://schemas.microsoft.com/office/drawing/2014/main" val="20003"/>
                    </a:ext>
                  </a:extLst>
                </a:gridCol>
              </a:tblGrid>
              <a:tr h="209230">
                <a:tc>
                  <a:txBody>
                    <a:bodyPr/>
                    <a:lstStyle/>
                    <a:p>
                      <a:pPr marL="0" marR="0" algn="l">
                        <a:lnSpc>
                          <a:spcPct val="115000"/>
                        </a:lnSpc>
                        <a:spcBef>
                          <a:spcPts val="0"/>
                        </a:spcBef>
                        <a:spcAft>
                          <a:spcPts val="0"/>
                        </a:spcAft>
                      </a:pPr>
                      <a:r>
                        <a:rPr lang="en-US" sz="900" b="1" dirty="0">
                          <a:solidFill>
                            <a:schemeClr val="tx1"/>
                          </a:solidFill>
                          <a:latin typeface="+mn-lt"/>
                          <a:ea typeface="Calibri"/>
                          <a:cs typeface="Times New Roman"/>
                        </a:rPr>
                        <a:t>1</a:t>
                      </a:r>
                    </a:p>
                  </a:txBody>
                  <a:tcPr marL="56165" marR="56165" marT="0" marB="0">
                    <a:lnL>
                      <a:noFill/>
                    </a:lnL>
                    <a:lnR>
                      <a:noFill/>
                    </a:lnR>
                    <a:lnT>
                      <a:noFill/>
                    </a:lnT>
                    <a:lnB>
                      <a:noFill/>
                    </a:lnB>
                  </a:tcPr>
                </a:tc>
                <a:tc>
                  <a:txBody>
                    <a:bodyPr/>
                    <a:lstStyle/>
                    <a:p>
                      <a:pPr marL="0" marR="0" algn="l">
                        <a:lnSpc>
                          <a:spcPct val="115000"/>
                        </a:lnSpc>
                        <a:spcBef>
                          <a:spcPts val="0"/>
                        </a:spcBef>
                        <a:spcAft>
                          <a:spcPts val="0"/>
                        </a:spcAft>
                      </a:pPr>
                      <a:r>
                        <a:rPr lang="en-US" sz="1000" b="1" dirty="0">
                          <a:solidFill>
                            <a:schemeClr val="tx1"/>
                          </a:solidFill>
                          <a:latin typeface="+mn-lt"/>
                          <a:ea typeface="Calibri"/>
                          <a:cs typeface="Times New Roman"/>
                        </a:rPr>
                        <a:t>Set a Goal</a:t>
                      </a:r>
                    </a:p>
                  </a:txBody>
                  <a:tcPr marL="56165" marR="56165" marT="0" marB="0">
                    <a:lnL>
                      <a:noFill/>
                    </a:lnL>
                    <a:lnR>
                      <a:noFill/>
                    </a:lnR>
                    <a:lnT>
                      <a:noFill/>
                    </a:lnT>
                    <a:lnB>
                      <a:noFill/>
                    </a:lnB>
                  </a:tcPr>
                </a:tc>
                <a:tc>
                  <a:txBody>
                    <a:bodyPr/>
                    <a:lstStyle/>
                    <a:p>
                      <a:pPr marL="0" marR="0" algn="ctr">
                        <a:lnSpc>
                          <a:spcPct val="115000"/>
                        </a:lnSpc>
                        <a:spcBef>
                          <a:spcPts val="0"/>
                        </a:spcBef>
                        <a:spcAft>
                          <a:spcPts val="0"/>
                        </a:spcAft>
                      </a:pPr>
                      <a:r>
                        <a:rPr lang="en-US" sz="1000" dirty="0" smtClean="0">
                          <a:solidFill>
                            <a:schemeClr val="tx1"/>
                          </a:solidFill>
                          <a:latin typeface="+mn-lt"/>
                          <a:ea typeface="Calibri"/>
                          <a:cs typeface="Times New Roman"/>
                        </a:rPr>
                        <a:t>1-2 min</a:t>
                      </a:r>
                      <a:endParaRPr lang="en-US" sz="1000" dirty="0">
                        <a:solidFill>
                          <a:schemeClr val="tx1"/>
                        </a:solidFill>
                        <a:latin typeface="+mn-lt"/>
                        <a:ea typeface="Calibri"/>
                        <a:cs typeface="Times New Roman"/>
                      </a:endParaRPr>
                    </a:p>
                  </a:txBody>
                  <a:tcPr marL="56165" marR="56165" marT="0" marB="0">
                    <a:lnL>
                      <a:noFill/>
                    </a:lnL>
                    <a:lnR>
                      <a:noFill/>
                    </a:lnR>
                    <a:lnT>
                      <a:noFill/>
                    </a:lnT>
                    <a:lnB>
                      <a:noFill/>
                    </a:lnB>
                  </a:tcPr>
                </a:tc>
                <a:tc>
                  <a:txBody>
                    <a:bodyPr/>
                    <a:lstStyle/>
                    <a:p>
                      <a:pPr marL="0" marR="0" algn="l">
                        <a:spcBef>
                          <a:spcPts val="0"/>
                        </a:spcBef>
                        <a:spcAft>
                          <a:spcPts val="0"/>
                        </a:spcAft>
                      </a:pPr>
                      <a:r>
                        <a:rPr lang="en-US" sz="1000" b="1" kern="1200" dirty="0">
                          <a:solidFill>
                            <a:schemeClr val="tx1"/>
                          </a:solidFill>
                          <a:latin typeface="+mn-lt"/>
                          <a:ea typeface="Times New Roman"/>
                          <a:cs typeface="Times New Roman"/>
                        </a:rPr>
                        <a:t>Decide what you want to accomplish in your study session </a:t>
                      </a:r>
                      <a:endParaRPr lang="en-US" sz="1000" dirty="0">
                        <a:solidFill>
                          <a:schemeClr val="tx1"/>
                        </a:solidFill>
                        <a:latin typeface="+mn-lt"/>
                        <a:ea typeface="Times New Roman"/>
                        <a:cs typeface="Times New Roman"/>
                      </a:endParaRPr>
                    </a:p>
                  </a:txBody>
                  <a:tcPr marL="56165" marR="56165" marT="0" marB="0">
                    <a:lnL>
                      <a:noFill/>
                    </a:lnL>
                    <a:lnR>
                      <a:noFill/>
                    </a:lnR>
                    <a:lnT>
                      <a:noFill/>
                    </a:lnT>
                    <a:lnB>
                      <a:noFill/>
                    </a:lnB>
                  </a:tcPr>
                </a:tc>
                <a:extLst>
                  <a:ext uri="{0D108BD9-81ED-4DB2-BD59-A6C34878D82A}">
                    <a16:rowId xmlns:a16="http://schemas.microsoft.com/office/drawing/2014/main" val="10000"/>
                  </a:ext>
                </a:extLst>
              </a:tr>
              <a:tr h="222135">
                <a:tc>
                  <a:txBody>
                    <a:bodyPr/>
                    <a:lstStyle/>
                    <a:p>
                      <a:pPr marL="0" marR="0" algn="l">
                        <a:lnSpc>
                          <a:spcPct val="115000"/>
                        </a:lnSpc>
                        <a:spcBef>
                          <a:spcPts val="0"/>
                        </a:spcBef>
                        <a:spcAft>
                          <a:spcPts val="0"/>
                        </a:spcAft>
                      </a:pPr>
                      <a:r>
                        <a:rPr lang="en-US" sz="900" b="1" dirty="0">
                          <a:solidFill>
                            <a:schemeClr val="tx1"/>
                          </a:solidFill>
                          <a:latin typeface="+mn-lt"/>
                          <a:ea typeface="Calibri"/>
                          <a:cs typeface="Times New Roman"/>
                        </a:rPr>
                        <a:t>2</a:t>
                      </a:r>
                    </a:p>
                  </a:txBody>
                  <a:tcPr marL="56165" marR="56165" marT="0" marB="0">
                    <a:lnL>
                      <a:noFill/>
                    </a:lnL>
                    <a:lnR>
                      <a:noFill/>
                    </a:lnR>
                    <a:lnT>
                      <a:noFill/>
                    </a:lnT>
                    <a:lnB>
                      <a:noFill/>
                    </a:lnB>
                  </a:tcPr>
                </a:tc>
                <a:tc>
                  <a:txBody>
                    <a:bodyPr/>
                    <a:lstStyle/>
                    <a:p>
                      <a:pPr marL="0" marR="0" algn="l">
                        <a:lnSpc>
                          <a:spcPct val="115000"/>
                        </a:lnSpc>
                        <a:spcBef>
                          <a:spcPts val="0"/>
                        </a:spcBef>
                        <a:spcAft>
                          <a:spcPts val="0"/>
                        </a:spcAft>
                      </a:pPr>
                      <a:r>
                        <a:rPr lang="en-US" sz="1000" b="1" dirty="0">
                          <a:solidFill>
                            <a:schemeClr val="tx1"/>
                          </a:solidFill>
                          <a:latin typeface="+mn-lt"/>
                          <a:ea typeface="Calibri"/>
                          <a:cs typeface="Times New Roman"/>
                        </a:rPr>
                        <a:t>Study with Focus</a:t>
                      </a:r>
                    </a:p>
                  </a:txBody>
                  <a:tcPr marL="56165" marR="56165" marT="0" marB="0">
                    <a:lnL>
                      <a:noFill/>
                    </a:lnL>
                    <a:lnR>
                      <a:noFill/>
                    </a:lnR>
                    <a:lnT>
                      <a:noFill/>
                    </a:lnT>
                    <a:lnB>
                      <a:noFill/>
                    </a:lnB>
                  </a:tcPr>
                </a:tc>
                <a:tc>
                  <a:txBody>
                    <a:bodyPr/>
                    <a:lstStyle/>
                    <a:p>
                      <a:pPr marL="0" marR="0" algn="ctr">
                        <a:lnSpc>
                          <a:spcPct val="115000"/>
                        </a:lnSpc>
                        <a:spcBef>
                          <a:spcPts val="0"/>
                        </a:spcBef>
                        <a:spcAft>
                          <a:spcPts val="0"/>
                        </a:spcAft>
                      </a:pPr>
                      <a:r>
                        <a:rPr lang="en-US" sz="1000" dirty="0" smtClean="0">
                          <a:solidFill>
                            <a:schemeClr val="tx1"/>
                          </a:solidFill>
                          <a:latin typeface="+mn-lt"/>
                          <a:ea typeface="Calibri"/>
                          <a:cs typeface="Times New Roman"/>
                        </a:rPr>
                        <a:t>30-50 min</a:t>
                      </a:r>
                      <a:endParaRPr lang="en-US" sz="1000" dirty="0">
                        <a:solidFill>
                          <a:schemeClr val="tx1"/>
                        </a:solidFill>
                        <a:latin typeface="+mn-lt"/>
                        <a:ea typeface="Calibri"/>
                        <a:cs typeface="Times New Roman"/>
                      </a:endParaRPr>
                    </a:p>
                  </a:txBody>
                  <a:tcPr marL="56165" marR="56165" marT="0" marB="0">
                    <a:lnL>
                      <a:noFill/>
                    </a:lnL>
                    <a:lnR>
                      <a:noFill/>
                    </a:lnR>
                    <a:lnT>
                      <a:noFill/>
                    </a:lnT>
                    <a:lnB>
                      <a:noFill/>
                    </a:lnB>
                  </a:tcPr>
                </a:tc>
                <a:tc>
                  <a:txBody>
                    <a:bodyPr/>
                    <a:lstStyle/>
                    <a:p>
                      <a:pPr marL="0" marR="0" algn="l">
                        <a:spcBef>
                          <a:spcPts val="0"/>
                        </a:spcBef>
                        <a:spcAft>
                          <a:spcPts val="0"/>
                        </a:spcAft>
                      </a:pPr>
                      <a:r>
                        <a:rPr lang="en-US" sz="1000" b="1" kern="1200" dirty="0" smtClean="0">
                          <a:solidFill>
                            <a:schemeClr val="tx1"/>
                          </a:solidFill>
                          <a:latin typeface="+mn-lt"/>
                          <a:ea typeface="Times New Roman"/>
                          <a:cs typeface="Times New Roman"/>
                        </a:rPr>
                        <a:t>Interact with material</a:t>
                      </a:r>
                      <a:r>
                        <a:rPr lang="en-US" sz="1000" b="0" dirty="0" smtClean="0">
                          <a:solidFill>
                            <a:schemeClr val="tx1"/>
                          </a:solidFill>
                          <a:latin typeface="+mn-lt"/>
                          <a:ea typeface="Times New Roman"/>
                          <a:cs typeface="Times New Roman"/>
                        </a:rPr>
                        <a:t>- organize, concept </a:t>
                      </a:r>
                      <a:r>
                        <a:rPr lang="en-US" sz="1000" b="0" dirty="0">
                          <a:solidFill>
                            <a:schemeClr val="tx1"/>
                          </a:solidFill>
                          <a:latin typeface="+mn-lt"/>
                          <a:ea typeface="Times New Roman"/>
                          <a:cs typeface="Times New Roman"/>
                        </a:rPr>
                        <a:t>map, </a:t>
                      </a:r>
                      <a:r>
                        <a:rPr lang="en-US" sz="1000" b="0" dirty="0" smtClean="0">
                          <a:solidFill>
                            <a:schemeClr val="tx1"/>
                          </a:solidFill>
                          <a:latin typeface="+mn-lt"/>
                          <a:ea typeface="Times New Roman"/>
                          <a:cs typeface="Times New Roman"/>
                        </a:rPr>
                        <a:t>summarize,</a:t>
                      </a:r>
                      <a:r>
                        <a:rPr lang="en-US" sz="1000" b="0" baseline="0" dirty="0" smtClean="0">
                          <a:solidFill>
                            <a:schemeClr val="tx1"/>
                          </a:solidFill>
                          <a:latin typeface="+mn-lt"/>
                          <a:ea typeface="Times New Roman"/>
                          <a:cs typeface="Times New Roman"/>
                        </a:rPr>
                        <a:t> process, re-read, fill-in notes, reflect, etc.</a:t>
                      </a:r>
                      <a:r>
                        <a:rPr lang="en-US" sz="1000" b="0" kern="1200" dirty="0" smtClean="0">
                          <a:solidFill>
                            <a:schemeClr val="tx1"/>
                          </a:solidFill>
                          <a:latin typeface="+mn-lt"/>
                          <a:ea typeface="Times New Roman"/>
                          <a:cs typeface="Times New Roman"/>
                        </a:rPr>
                        <a:t>  </a:t>
                      </a:r>
                      <a:endParaRPr lang="en-US" sz="1000" b="0" dirty="0">
                        <a:solidFill>
                          <a:schemeClr val="tx1"/>
                        </a:solidFill>
                        <a:latin typeface="+mn-lt"/>
                        <a:ea typeface="Times New Roman"/>
                        <a:cs typeface="Times New Roman"/>
                      </a:endParaRPr>
                    </a:p>
                  </a:txBody>
                  <a:tcPr marL="56165" marR="56165" marT="0" marB="0">
                    <a:lnL>
                      <a:noFill/>
                    </a:lnL>
                    <a:lnR>
                      <a:noFill/>
                    </a:lnR>
                    <a:lnT>
                      <a:noFill/>
                    </a:lnT>
                    <a:lnB>
                      <a:noFill/>
                    </a:lnB>
                  </a:tcPr>
                </a:tc>
                <a:extLst>
                  <a:ext uri="{0D108BD9-81ED-4DB2-BD59-A6C34878D82A}">
                    <a16:rowId xmlns:a16="http://schemas.microsoft.com/office/drawing/2014/main" val="10001"/>
                  </a:ext>
                </a:extLst>
              </a:tr>
              <a:tr h="209230">
                <a:tc>
                  <a:txBody>
                    <a:bodyPr/>
                    <a:lstStyle/>
                    <a:p>
                      <a:pPr marL="0" marR="0" algn="l">
                        <a:lnSpc>
                          <a:spcPct val="115000"/>
                        </a:lnSpc>
                        <a:spcBef>
                          <a:spcPts val="0"/>
                        </a:spcBef>
                        <a:spcAft>
                          <a:spcPts val="0"/>
                        </a:spcAft>
                      </a:pPr>
                      <a:r>
                        <a:rPr lang="en-US" sz="900" b="1" dirty="0">
                          <a:solidFill>
                            <a:schemeClr val="tx1"/>
                          </a:solidFill>
                          <a:latin typeface="+mn-lt"/>
                          <a:ea typeface="Calibri"/>
                          <a:cs typeface="Times New Roman"/>
                        </a:rPr>
                        <a:t>3</a:t>
                      </a:r>
                    </a:p>
                  </a:txBody>
                  <a:tcPr marL="56165" marR="56165" marT="0" marB="0">
                    <a:lnL>
                      <a:noFill/>
                    </a:lnL>
                    <a:lnR>
                      <a:noFill/>
                    </a:lnR>
                    <a:lnT>
                      <a:noFill/>
                    </a:lnT>
                    <a:lnB>
                      <a:noFill/>
                    </a:lnB>
                  </a:tcPr>
                </a:tc>
                <a:tc>
                  <a:txBody>
                    <a:bodyPr/>
                    <a:lstStyle/>
                    <a:p>
                      <a:pPr marL="0" marR="0" algn="l">
                        <a:lnSpc>
                          <a:spcPct val="115000"/>
                        </a:lnSpc>
                        <a:spcBef>
                          <a:spcPts val="0"/>
                        </a:spcBef>
                        <a:spcAft>
                          <a:spcPts val="0"/>
                        </a:spcAft>
                      </a:pPr>
                      <a:r>
                        <a:rPr lang="en-US" sz="1000" b="1" dirty="0" smtClean="0">
                          <a:solidFill>
                            <a:schemeClr val="tx1"/>
                          </a:solidFill>
                          <a:latin typeface="+mn-lt"/>
                          <a:ea typeface="Calibri"/>
                          <a:cs typeface="Times New Roman"/>
                        </a:rPr>
                        <a:t>Reward</a:t>
                      </a:r>
                      <a:r>
                        <a:rPr lang="en-US" sz="1000" b="1" baseline="0" dirty="0" smtClean="0">
                          <a:solidFill>
                            <a:schemeClr val="tx1"/>
                          </a:solidFill>
                          <a:latin typeface="+mn-lt"/>
                          <a:ea typeface="Calibri"/>
                          <a:cs typeface="Times New Roman"/>
                        </a:rPr>
                        <a:t> Yourself</a:t>
                      </a:r>
                      <a:endParaRPr lang="en-US" sz="1000" b="1" dirty="0">
                        <a:solidFill>
                          <a:schemeClr val="tx1"/>
                        </a:solidFill>
                        <a:latin typeface="+mn-lt"/>
                        <a:ea typeface="Calibri"/>
                        <a:cs typeface="Times New Roman"/>
                      </a:endParaRPr>
                    </a:p>
                  </a:txBody>
                  <a:tcPr marL="56165" marR="56165" marT="0" marB="0">
                    <a:lnL>
                      <a:noFill/>
                    </a:lnL>
                    <a:lnR>
                      <a:noFill/>
                    </a:lnR>
                    <a:lnT>
                      <a:noFill/>
                    </a:lnT>
                    <a:lnB>
                      <a:noFill/>
                    </a:lnB>
                  </a:tcPr>
                </a:tc>
                <a:tc>
                  <a:txBody>
                    <a:bodyPr/>
                    <a:lstStyle/>
                    <a:p>
                      <a:pPr marL="0" marR="0" algn="ctr">
                        <a:lnSpc>
                          <a:spcPct val="115000"/>
                        </a:lnSpc>
                        <a:spcBef>
                          <a:spcPts val="0"/>
                        </a:spcBef>
                        <a:spcAft>
                          <a:spcPts val="0"/>
                        </a:spcAft>
                      </a:pPr>
                      <a:r>
                        <a:rPr lang="en-US" sz="1000" dirty="0" smtClean="0">
                          <a:solidFill>
                            <a:schemeClr val="tx1"/>
                          </a:solidFill>
                          <a:latin typeface="+mn-lt"/>
                          <a:ea typeface="Calibri"/>
                          <a:cs typeface="Times New Roman"/>
                        </a:rPr>
                        <a:t>10-15 min</a:t>
                      </a:r>
                      <a:endParaRPr lang="en-US" sz="1000" dirty="0">
                        <a:solidFill>
                          <a:schemeClr val="tx1"/>
                        </a:solidFill>
                        <a:latin typeface="+mn-lt"/>
                        <a:ea typeface="Calibri"/>
                        <a:cs typeface="Times New Roman"/>
                      </a:endParaRPr>
                    </a:p>
                  </a:txBody>
                  <a:tcPr marL="56165" marR="56165" marT="0" marB="0">
                    <a:lnL>
                      <a:noFill/>
                    </a:lnL>
                    <a:lnR>
                      <a:noFill/>
                    </a:lnR>
                    <a:lnT>
                      <a:noFill/>
                    </a:lnT>
                    <a:lnB>
                      <a:noFill/>
                    </a:lnB>
                  </a:tcPr>
                </a:tc>
                <a:tc>
                  <a:txBody>
                    <a:bodyPr/>
                    <a:lstStyle/>
                    <a:p>
                      <a:pPr marL="0" marR="0" algn="l">
                        <a:lnSpc>
                          <a:spcPts val="1700"/>
                        </a:lnSpc>
                        <a:spcBef>
                          <a:spcPts val="0"/>
                        </a:spcBef>
                        <a:spcAft>
                          <a:spcPts val="0"/>
                        </a:spcAft>
                      </a:pPr>
                      <a:r>
                        <a:rPr lang="en-US" sz="1000" b="1" kern="1200" dirty="0" smtClean="0">
                          <a:solidFill>
                            <a:schemeClr val="tx1"/>
                          </a:solidFill>
                          <a:latin typeface="+mn-lt"/>
                          <a:ea typeface="Times New Roman"/>
                          <a:cs typeface="Times New Roman"/>
                        </a:rPr>
                        <a:t>Take</a:t>
                      </a:r>
                      <a:r>
                        <a:rPr lang="en-US" sz="1000" b="1" kern="1200" baseline="0" dirty="0" smtClean="0">
                          <a:solidFill>
                            <a:schemeClr val="tx1"/>
                          </a:solidFill>
                          <a:latin typeface="+mn-lt"/>
                          <a:ea typeface="Times New Roman"/>
                          <a:cs typeface="Times New Roman"/>
                        </a:rPr>
                        <a:t> a break</a:t>
                      </a:r>
                      <a:r>
                        <a:rPr lang="en-US" sz="1000" kern="1200" dirty="0" smtClean="0">
                          <a:solidFill>
                            <a:schemeClr val="tx1"/>
                          </a:solidFill>
                          <a:latin typeface="+mn-lt"/>
                          <a:ea typeface="Times New Roman"/>
                          <a:cs typeface="Times New Roman"/>
                        </a:rPr>
                        <a:t>– </a:t>
                      </a:r>
                      <a:r>
                        <a:rPr lang="en-US" sz="1000" kern="1200" dirty="0">
                          <a:solidFill>
                            <a:schemeClr val="tx1"/>
                          </a:solidFill>
                          <a:latin typeface="+mn-lt"/>
                          <a:ea typeface="Times New Roman"/>
                          <a:cs typeface="Times New Roman"/>
                        </a:rPr>
                        <a:t>call a friend, play a short game, get a snack</a:t>
                      </a:r>
                      <a:endParaRPr lang="en-US" sz="1000" dirty="0">
                        <a:solidFill>
                          <a:schemeClr val="tx1"/>
                        </a:solidFill>
                        <a:latin typeface="+mn-lt"/>
                        <a:ea typeface="Times New Roman"/>
                        <a:cs typeface="Times New Roman"/>
                      </a:endParaRPr>
                    </a:p>
                  </a:txBody>
                  <a:tcPr marL="56165" marR="56165" marT="0" marB="0">
                    <a:lnL>
                      <a:noFill/>
                    </a:lnL>
                    <a:lnR>
                      <a:noFill/>
                    </a:lnR>
                    <a:lnT>
                      <a:noFill/>
                    </a:lnT>
                    <a:lnB>
                      <a:noFill/>
                    </a:lnB>
                  </a:tcPr>
                </a:tc>
                <a:extLst>
                  <a:ext uri="{0D108BD9-81ED-4DB2-BD59-A6C34878D82A}">
                    <a16:rowId xmlns:a16="http://schemas.microsoft.com/office/drawing/2014/main" val="10002"/>
                  </a:ext>
                </a:extLst>
              </a:tr>
              <a:tr h="197605">
                <a:tc>
                  <a:txBody>
                    <a:bodyPr/>
                    <a:lstStyle/>
                    <a:p>
                      <a:pPr marL="0" marR="0" algn="l">
                        <a:lnSpc>
                          <a:spcPct val="115000"/>
                        </a:lnSpc>
                        <a:spcBef>
                          <a:spcPts val="0"/>
                        </a:spcBef>
                        <a:spcAft>
                          <a:spcPts val="0"/>
                        </a:spcAft>
                      </a:pPr>
                      <a:r>
                        <a:rPr lang="en-US" sz="900" b="1" dirty="0">
                          <a:solidFill>
                            <a:schemeClr val="tx1"/>
                          </a:solidFill>
                          <a:latin typeface="+mn-lt"/>
                          <a:ea typeface="Calibri"/>
                          <a:cs typeface="Times New Roman"/>
                        </a:rPr>
                        <a:t>4</a:t>
                      </a:r>
                    </a:p>
                  </a:txBody>
                  <a:tcPr marL="56165" marR="56165" marT="0" marB="0">
                    <a:lnL>
                      <a:noFill/>
                    </a:lnL>
                    <a:lnR>
                      <a:noFill/>
                    </a:lnR>
                    <a:lnT>
                      <a:noFill/>
                    </a:lnT>
                    <a:lnB>
                      <a:noFill/>
                    </a:lnB>
                  </a:tcPr>
                </a:tc>
                <a:tc>
                  <a:txBody>
                    <a:bodyPr/>
                    <a:lstStyle/>
                    <a:p>
                      <a:pPr marL="0" marR="0" algn="l">
                        <a:lnSpc>
                          <a:spcPct val="115000"/>
                        </a:lnSpc>
                        <a:spcBef>
                          <a:spcPts val="0"/>
                        </a:spcBef>
                        <a:spcAft>
                          <a:spcPts val="0"/>
                        </a:spcAft>
                      </a:pPr>
                      <a:r>
                        <a:rPr lang="en-US" sz="1000" b="1" dirty="0">
                          <a:solidFill>
                            <a:schemeClr val="tx1"/>
                          </a:solidFill>
                          <a:latin typeface="+mn-lt"/>
                          <a:ea typeface="Calibri"/>
                          <a:cs typeface="Times New Roman"/>
                        </a:rPr>
                        <a:t>Review</a:t>
                      </a:r>
                    </a:p>
                  </a:txBody>
                  <a:tcPr marL="56165" marR="56165" marT="0" marB="0">
                    <a:lnL>
                      <a:noFill/>
                    </a:lnL>
                    <a:lnR>
                      <a:noFill/>
                    </a:lnR>
                    <a:lnT>
                      <a:noFill/>
                    </a:lnT>
                    <a:lnB>
                      <a:noFill/>
                    </a:lnB>
                  </a:tcPr>
                </a:tc>
                <a:tc>
                  <a:txBody>
                    <a:bodyPr/>
                    <a:lstStyle/>
                    <a:p>
                      <a:pPr marL="0" marR="0" algn="ctr">
                        <a:lnSpc>
                          <a:spcPct val="115000"/>
                        </a:lnSpc>
                        <a:spcBef>
                          <a:spcPts val="0"/>
                        </a:spcBef>
                        <a:spcAft>
                          <a:spcPts val="0"/>
                        </a:spcAft>
                      </a:pPr>
                      <a:r>
                        <a:rPr lang="en-US" sz="1000" dirty="0" smtClean="0">
                          <a:solidFill>
                            <a:schemeClr val="tx1"/>
                          </a:solidFill>
                          <a:latin typeface="+mn-lt"/>
                          <a:ea typeface="Calibri"/>
                          <a:cs typeface="Times New Roman"/>
                        </a:rPr>
                        <a:t>5 min</a:t>
                      </a:r>
                      <a:endParaRPr lang="en-US" sz="1000" dirty="0">
                        <a:solidFill>
                          <a:schemeClr val="tx1"/>
                        </a:solidFill>
                        <a:latin typeface="+mn-lt"/>
                        <a:ea typeface="Calibri"/>
                        <a:cs typeface="Times New Roman"/>
                      </a:endParaRPr>
                    </a:p>
                  </a:txBody>
                  <a:tcPr marL="56165" marR="56165" marT="0" marB="0">
                    <a:lnL>
                      <a:noFill/>
                    </a:lnL>
                    <a:lnR>
                      <a:noFill/>
                    </a:lnR>
                    <a:lnT>
                      <a:noFill/>
                    </a:lnT>
                    <a:lnB>
                      <a:noFill/>
                    </a:lnB>
                  </a:tcPr>
                </a:tc>
                <a:tc>
                  <a:txBody>
                    <a:bodyPr/>
                    <a:lstStyle/>
                    <a:p>
                      <a:pPr marL="0" marR="0" algn="l">
                        <a:lnSpc>
                          <a:spcPts val="1700"/>
                        </a:lnSpc>
                        <a:spcBef>
                          <a:spcPts val="0"/>
                        </a:spcBef>
                        <a:spcAft>
                          <a:spcPts val="0"/>
                        </a:spcAft>
                      </a:pPr>
                      <a:r>
                        <a:rPr lang="en-US" sz="1000" b="1" kern="1200" dirty="0">
                          <a:solidFill>
                            <a:schemeClr val="tx1"/>
                          </a:solidFill>
                          <a:latin typeface="+mn-lt"/>
                          <a:ea typeface="Times New Roman"/>
                          <a:cs typeface="Times New Roman"/>
                        </a:rPr>
                        <a:t>Go over what you just studied</a:t>
                      </a:r>
                      <a:endParaRPr lang="en-US" sz="1000" dirty="0">
                        <a:solidFill>
                          <a:schemeClr val="tx1"/>
                        </a:solidFill>
                        <a:latin typeface="+mn-lt"/>
                        <a:ea typeface="Times New Roman"/>
                        <a:cs typeface="Times New Roman"/>
                      </a:endParaRPr>
                    </a:p>
                  </a:txBody>
                  <a:tcPr marL="56165" marR="56165" marT="0" marB="0">
                    <a:lnL>
                      <a:noFill/>
                    </a:lnL>
                    <a:lnR>
                      <a:noFill/>
                    </a:lnR>
                    <a:lnT>
                      <a:noFill/>
                    </a:lnT>
                    <a:lnB>
                      <a:noFill/>
                    </a:lnB>
                  </a:tcPr>
                </a:tc>
                <a:extLst>
                  <a:ext uri="{0D108BD9-81ED-4DB2-BD59-A6C34878D82A}">
                    <a16:rowId xmlns:a16="http://schemas.microsoft.com/office/drawing/2014/main" val="10003"/>
                  </a:ext>
                </a:extLst>
              </a:tr>
            </a:tbl>
          </a:graphicData>
        </a:graphic>
      </p:graphicFrame>
      <p:sp>
        <p:nvSpPr>
          <p:cNvPr id="24" name="TextBox 23"/>
          <p:cNvSpPr txBox="1"/>
          <p:nvPr/>
        </p:nvSpPr>
        <p:spPr>
          <a:xfrm>
            <a:off x="347382" y="4975558"/>
            <a:ext cx="4123765" cy="369332"/>
          </a:xfrm>
          <a:prstGeom prst="rect">
            <a:avLst/>
          </a:prstGeom>
          <a:noFill/>
        </p:spPr>
        <p:txBody>
          <a:bodyPr wrap="square" rtlCol="0">
            <a:spAutoFit/>
          </a:bodyPr>
          <a:lstStyle/>
          <a:p>
            <a:r>
              <a:rPr lang="en-US" dirty="0" smtClean="0"/>
              <a:t>Intense Study Sessions  </a:t>
            </a:r>
            <a:endParaRPr lang="en-US" dirty="0"/>
          </a:p>
        </p:txBody>
      </p:sp>
      <p:sp>
        <p:nvSpPr>
          <p:cNvPr id="30" name="TextBox 29"/>
          <p:cNvSpPr txBox="1"/>
          <p:nvPr/>
        </p:nvSpPr>
        <p:spPr>
          <a:xfrm>
            <a:off x="1959858" y="1828800"/>
            <a:ext cx="1029962" cy="461665"/>
          </a:xfrm>
          <a:prstGeom prst="rect">
            <a:avLst/>
          </a:prstGeom>
          <a:noFill/>
        </p:spPr>
        <p:txBody>
          <a:bodyPr wrap="none" rtlCol="0">
            <a:spAutoFit/>
          </a:bodyPr>
          <a:lstStyle/>
          <a:p>
            <a:r>
              <a:rPr lang="en-US" sz="2400" dirty="0" smtClean="0"/>
              <a:t>Attend</a:t>
            </a:r>
            <a:endParaRPr lang="en-US" sz="2400" dirty="0"/>
          </a:p>
        </p:txBody>
      </p:sp>
      <p:sp>
        <p:nvSpPr>
          <p:cNvPr id="31" name="TextBox 30"/>
          <p:cNvSpPr txBox="1"/>
          <p:nvPr/>
        </p:nvSpPr>
        <p:spPr>
          <a:xfrm>
            <a:off x="1934627" y="2756062"/>
            <a:ext cx="1080424" cy="461665"/>
          </a:xfrm>
          <a:prstGeom prst="rect">
            <a:avLst/>
          </a:prstGeom>
          <a:noFill/>
        </p:spPr>
        <p:txBody>
          <a:bodyPr wrap="none" rtlCol="0">
            <a:spAutoFit/>
          </a:bodyPr>
          <a:lstStyle/>
          <a:p>
            <a:r>
              <a:rPr lang="en-US" sz="2400" dirty="0" smtClean="0"/>
              <a:t>Review</a:t>
            </a:r>
            <a:endParaRPr lang="en-US" sz="2400" dirty="0"/>
          </a:p>
        </p:txBody>
      </p:sp>
      <p:sp>
        <p:nvSpPr>
          <p:cNvPr id="32" name="TextBox 31"/>
          <p:cNvSpPr txBox="1"/>
          <p:nvPr/>
        </p:nvSpPr>
        <p:spPr>
          <a:xfrm>
            <a:off x="2029044" y="3505200"/>
            <a:ext cx="891591" cy="461665"/>
          </a:xfrm>
          <a:prstGeom prst="rect">
            <a:avLst/>
          </a:prstGeom>
          <a:noFill/>
        </p:spPr>
        <p:txBody>
          <a:bodyPr wrap="none" rtlCol="0">
            <a:spAutoFit/>
          </a:bodyPr>
          <a:lstStyle/>
          <a:p>
            <a:r>
              <a:rPr lang="en-US" sz="2400" dirty="0" smtClean="0"/>
              <a:t>Study</a:t>
            </a:r>
            <a:endParaRPr lang="en-US" sz="2400" dirty="0"/>
          </a:p>
        </p:txBody>
      </p:sp>
      <p:sp>
        <p:nvSpPr>
          <p:cNvPr id="26" name="Rounded Rectangle 25"/>
          <p:cNvSpPr/>
          <p:nvPr/>
        </p:nvSpPr>
        <p:spPr>
          <a:xfrm>
            <a:off x="2989818" y="1923373"/>
            <a:ext cx="5732127" cy="470123"/>
          </a:xfrm>
          <a:prstGeom prst="roundRect">
            <a:avLst/>
          </a:prstGeom>
          <a:solidFill>
            <a:schemeClr val="bg1"/>
          </a:solidFill>
          <a:ln w="3175">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3015050" y="1931831"/>
            <a:ext cx="5706894" cy="276999"/>
          </a:xfrm>
          <a:prstGeom prst="rect">
            <a:avLst/>
          </a:prstGeom>
        </p:spPr>
        <p:txBody>
          <a:bodyPr wrap="square">
            <a:spAutoFit/>
          </a:bodyPr>
          <a:lstStyle/>
          <a:p>
            <a:r>
              <a:rPr lang="en-US" sz="1200" b="1" i="1" u="sng" dirty="0"/>
              <a:t>Attend</a:t>
            </a:r>
            <a:r>
              <a:rPr lang="en-US" sz="1200" i="1" u="sng" dirty="0"/>
              <a:t> </a:t>
            </a:r>
            <a:r>
              <a:rPr lang="en-US" sz="1200" b="1" u="sng" dirty="0"/>
              <a:t>class </a:t>
            </a:r>
            <a:r>
              <a:rPr lang="en-US" sz="1200" dirty="0" smtClean="0"/>
              <a:t>– </a:t>
            </a:r>
            <a:r>
              <a:rPr lang="en-US" sz="1200" b="1" dirty="0" smtClean="0"/>
              <a:t>GO TO CLASS! </a:t>
            </a:r>
            <a:r>
              <a:rPr lang="en-US" sz="1200" dirty="0" smtClean="0"/>
              <a:t>Answer and ask questions and take meaningful notes</a:t>
            </a:r>
            <a:r>
              <a:rPr lang="en-US" sz="1200" dirty="0"/>
              <a:t>. </a:t>
            </a:r>
            <a:r>
              <a:rPr lang="en-US" sz="1200" dirty="0" smtClean="0"/>
              <a:t> </a:t>
            </a:r>
            <a:endParaRPr lang="en-US" sz="1200" dirty="0"/>
          </a:p>
        </p:txBody>
      </p:sp>
      <p:sp>
        <p:nvSpPr>
          <p:cNvPr id="35" name="Rounded Rectangle 34"/>
          <p:cNvSpPr/>
          <p:nvPr/>
        </p:nvSpPr>
        <p:spPr>
          <a:xfrm>
            <a:off x="2989819" y="2848838"/>
            <a:ext cx="5732125" cy="432108"/>
          </a:xfrm>
          <a:prstGeom prst="roundRect">
            <a:avLst/>
          </a:prstGeom>
          <a:solidFill>
            <a:schemeClr val="bg1"/>
          </a:solidFill>
          <a:ln w="3175">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ounded Rectangle 35"/>
          <p:cNvSpPr/>
          <p:nvPr/>
        </p:nvSpPr>
        <p:spPr>
          <a:xfrm>
            <a:off x="2989820" y="4426916"/>
            <a:ext cx="5732126" cy="571500"/>
          </a:xfrm>
          <a:prstGeom prst="roundRect">
            <a:avLst/>
          </a:prstGeom>
          <a:solidFill>
            <a:schemeClr val="bg1"/>
          </a:solidFill>
          <a:ln w="3175">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ounded Rectangle 36"/>
          <p:cNvSpPr/>
          <p:nvPr/>
        </p:nvSpPr>
        <p:spPr>
          <a:xfrm>
            <a:off x="3029906" y="1020103"/>
            <a:ext cx="5692037" cy="645136"/>
          </a:xfrm>
          <a:prstGeom prst="roundRect">
            <a:avLst/>
          </a:prstGeom>
          <a:solidFill>
            <a:schemeClr val="bg1"/>
          </a:solidFill>
          <a:ln w="3175">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65" name="Rectangle 1"/>
          <p:cNvSpPr>
            <a:spLocks noChangeArrowheads="1"/>
          </p:cNvSpPr>
          <p:nvPr/>
        </p:nvSpPr>
        <p:spPr bwMode="auto">
          <a:xfrm>
            <a:off x="3065417" y="1018908"/>
            <a:ext cx="5656525"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tabLst>
                <a:tab pos="457200" algn="l"/>
                <a:tab pos="581025" algn="l"/>
              </a:tabLst>
            </a:pPr>
            <a:r>
              <a:rPr kumimoji="0" lang="en-US" sz="1200" b="1" i="1" u="sng" strike="noStrike" cap="none" normalizeH="0" baseline="0" dirty="0" smtClean="0">
                <a:ln>
                  <a:noFill/>
                </a:ln>
                <a:solidFill>
                  <a:schemeClr val="tx1"/>
                </a:solidFill>
                <a:effectLst/>
                <a:ea typeface="Calibri" pitchFamily="34" charset="0"/>
                <a:cs typeface="Times New Roman" pitchFamily="18" charset="0"/>
              </a:rPr>
              <a:t>Preview</a:t>
            </a:r>
            <a:r>
              <a:rPr kumimoji="0" lang="en-US" sz="1200" b="1" i="0" u="sng" strike="noStrike" cap="none" normalizeH="0" baseline="0" dirty="0" smtClean="0">
                <a:ln>
                  <a:noFill/>
                </a:ln>
                <a:solidFill>
                  <a:schemeClr val="tx1"/>
                </a:solidFill>
                <a:effectLst/>
                <a:ea typeface="Calibri" pitchFamily="34" charset="0"/>
                <a:cs typeface="Times New Roman" pitchFamily="18" charset="0"/>
              </a:rPr>
              <a:t> before</a:t>
            </a:r>
            <a:r>
              <a:rPr kumimoji="0" lang="en-US" sz="1200" b="1" i="0" u="sng" strike="noStrike" cap="none" normalizeH="0" dirty="0" smtClean="0">
                <a:ln>
                  <a:noFill/>
                </a:ln>
                <a:solidFill>
                  <a:schemeClr val="tx1"/>
                </a:solidFill>
                <a:effectLst/>
                <a:ea typeface="Calibri" pitchFamily="34" charset="0"/>
                <a:cs typeface="Times New Roman" pitchFamily="18" charset="0"/>
              </a:rPr>
              <a:t> </a:t>
            </a:r>
            <a:r>
              <a:rPr kumimoji="0" lang="en-US" sz="1200" b="1" i="0" u="sng" strike="noStrike" cap="none" normalizeH="0" baseline="0" dirty="0" smtClean="0">
                <a:ln>
                  <a:noFill/>
                </a:ln>
                <a:solidFill>
                  <a:schemeClr val="tx1"/>
                </a:solidFill>
                <a:effectLst/>
                <a:ea typeface="Calibri" pitchFamily="34" charset="0"/>
                <a:cs typeface="Times New Roman" pitchFamily="18" charset="0"/>
              </a:rPr>
              <a:t>class</a:t>
            </a:r>
            <a:r>
              <a:rPr kumimoji="0" lang="en-US" sz="1200" b="1" i="0" strike="noStrike" cap="none" normalizeH="0" baseline="0" dirty="0" smtClean="0">
                <a:ln>
                  <a:noFill/>
                </a:ln>
                <a:solidFill>
                  <a:schemeClr val="tx1"/>
                </a:solidFill>
                <a:effectLst/>
                <a:ea typeface="Calibri" pitchFamily="34" charset="0"/>
                <a:cs typeface="Times New Roman" pitchFamily="18" charset="0"/>
              </a:rPr>
              <a:t> </a:t>
            </a:r>
            <a:r>
              <a:rPr lang="en-US" sz="1200" dirty="0" smtClean="0"/>
              <a:t>–</a:t>
            </a:r>
            <a:r>
              <a:rPr lang="en-US" sz="1200" dirty="0" smtClean="0">
                <a:ea typeface="Calibri" pitchFamily="34" charset="0"/>
                <a:cs typeface="Times New Roman" pitchFamily="18" charset="0"/>
              </a:rPr>
              <a:t> S</a:t>
            </a:r>
            <a:r>
              <a:rPr kumimoji="0" lang="en-US" sz="1200" b="0" i="0" u="none" strike="noStrike" cap="none" normalizeH="0" dirty="0" smtClean="0">
                <a:ln>
                  <a:noFill/>
                </a:ln>
                <a:solidFill>
                  <a:schemeClr val="tx1"/>
                </a:solidFill>
                <a:effectLst/>
                <a:ea typeface="Calibri" pitchFamily="34" charset="0"/>
                <a:cs typeface="Times New Roman" pitchFamily="18" charset="0"/>
              </a:rPr>
              <a:t>kim </a:t>
            </a:r>
            <a:r>
              <a:rPr kumimoji="0" lang="en-US" sz="1200" b="0" i="0" u="none" strike="noStrike" cap="none" normalizeH="0" baseline="0" dirty="0" smtClean="0">
                <a:ln>
                  <a:noFill/>
                </a:ln>
                <a:solidFill>
                  <a:schemeClr val="tx1"/>
                </a:solidFill>
                <a:effectLst/>
                <a:ea typeface="Calibri" pitchFamily="34" charset="0"/>
                <a:cs typeface="Times New Roman" pitchFamily="18" charset="0"/>
              </a:rPr>
              <a:t>the chapter, </a:t>
            </a:r>
            <a:r>
              <a:rPr lang="en-US" sz="1200" dirty="0" smtClean="0"/>
              <a:t>note headings and boldface words, </a:t>
            </a:r>
            <a:r>
              <a:rPr lang="en-US" sz="1200" dirty="0" smtClean="0">
                <a:ea typeface="Calibri" pitchFamily="34" charset="0"/>
                <a:cs typeface="Times New Roman" pitchFamily="18" charset="0"/>
              </a:rPr>
              <a:t>review summaries and chapter objectives, and come up with que</a:t>
            </a:r>
            <a:r>
              <a:rPr kumimoji="0" lang="en-US" sz="1200" b="0" i="0" u="none" strike="noStrike" cap="none" normalizeH="0" baseline="0" dirty="0" smtClean="0">
                <a:ln>
                  <a:noFill/>
                </a:ln>
                <a:solidFill>
                  <a:schemeClr val="tx1"/>
                </a:solidFill>
                <a:effectLst/>
                <a:ea typeface="Calibri" pitchFamily="34" charset="0"/>
                <a:cs typeface="Times New Roman" pitchFamily="18" charset="0"/>
              </a:rPr>
              <a:t>stions you’d  like </a:t>
            </a:r>
            <a:r>
              <a:rPr lang="en-US" sz="1200" dirty="0" smtClean="0">
                <a:ea typeface="Calibri" pitchFamily="34" charset="0"/>
                <a:cs typeface="Times New Roman" pitchFamily="18" charset="0"/>
              </a:rPr>
              <a:t>the lecture to answer for you</a:t>
            </a:r>
            <a:r>
              <a:rPr kumimoji="0" lang="en-US" sz="1200" b="0" i="0" u="none" strike="noStrike" cap="none" normalizeH="0" baseline="0" dirty="0" smtClean="0">
                <a:ln>
                  <a:noFill/>
                </a:ln>
                <a:solidFill>
                  <a:schemeClr val="tx1"/>
                </a:solidFill>
                <a:effectLst/>
                <a:ea typeface="Calibri" pitchFamily="34" charset="0"/>
                <a:cs typeface="Times New Roman" pitchFamily="18" charset="0"/>
              </a:rPr>
              <a:t>. </a:t>
            </a:r>
            <a:endParaRPr kumimoji="0" lang="en-US" sz="1200" b="0" i="0" u="none" strike="noStrike" cap="none" normalizeH="0" baseline="0" dirty="0" smtClean="0">
              <a:ln>
                <a:noFill/>
              </a:ln>
              <a:solidFill>
                <a:schemeClr val="tx1"/>
              </a:solidFill>
              <a:effectLst/>
              <a:cs typeface="Arial" pitchFamily="34" charset="0"/>
            </a:endParaRPr>
          </a:p>
        </p:txBody>
      </p:sp>
      <p:sp>
        <p:nvSpPr>
          <p:cNvPr id="19" name="Rectangle 18"/>
          <p:cNvSpPr/>
          <p:nvPr/>
        </p:nvSpPr>
        <p:spPr>
          <a:xfrm>
            <a:off x="3015050" y="2855124"/>
            <a:ext cx="5706895" cy="461665"/>
          </a:xfrm>
          <a:prstGeom prst="rect">
            <a:avLst/>
          </a:prstGeom>
        </p:spPr>
        <p:txBody>
          <a:bodyPr wrap="square">
            <a:spAutoFit/>
          </a:bodyPr>
          <a:lstStyle/>
          <a:p>
            <a:r>
              <a:rPr lang="en-US" sz="1200" b="1" i="1" u="sng" dirty="0" smtClean="0"/>
              <a:t>Review</a:t>
            </a:r>
            <a:r>
              <a:rPr lang="en-US" sz="1200" b="1" u="sng" dirty="0" smtClean="0"/>
              <a:t> after class</a:t>
            </a:r>
            <a:r>
              <a:rPr lang="en-US" sz="1200" u="sng" dirty="0" smtClean="0"/>
              <a:t> </a:t>
            </a:r>
            <a:r>
              <a:rPr lang="en-US" sz="1200" dirty="0"/>
              <a:t>– </a:t>
            </a:r>
            <a:r>
              <a:rPr lang="en-US" sz="1200" dirty="0" smtClean="0"/>
              <a:t>As soon after class as possible, read notes, fill in gaps and note any questions.</a:t>
            </a:r>
            <a:endParaRPr lang="en-US" sz="1200" dirty="0"/>
          </a:p>
        </p:txBody>
      </p:sp>
      <p:sp>
        <p:nvSpPr>
          <p:cNvPr id="20" name="Rectangle 19"/>
          <p:cNvSpPr/>
          <p:nvPr/>
        </p:nvSpPr>
        <p:spPr>
          <a:xfrm>
            <a:off x="3015051" y="4399475"/>
            <a:ext cx="5706894" cy="646331"/>
          </a:xfrm>
          <a:prstGeom prst="rect">
            <a:avLst/>
          </a:prstGeom>
        </p:spPr>
        <p:txBody>
          <a:bodyPr wrap="square">
            <a:spAutoFit/>
          </a:bodyPr>
          <a:lstStyle/>
          <a:p>
            <a:r>
              <a:rPr lang="en-US" sz="1200" b="1" i="1" u="sng" dirty="0" smtClean="0"/>
              <a:t>Assess</a:t>
            </a:r>
            <a:r>
              <a:rPr lang="en-US" sz="1200" b="1" u="sng" dirty="0" smtClean="0"/>
              <a:t> your Learning</a:t>
            </a:r>
            <a:r>
              <a:rPr lang="en-US" sz="1200" b="1" dirty="0" smtClean="0"/>
              <a:t> </a:t>
            </a:r>
            <a:r>
              <a:rPr lang="en-US" sz="1200" dirty="0" smtClean="0"/>
              <a:t>– Periodically perform reality checks</a:t>
            </a:r>
          </a:p>
          <a:p>
            <a:pPr marL="234950" indent="-123825">
              <a:buFont typeface="Arial" pitchFamily="34" charset="0"/>
              <a:buChar char="•"/>
            </a:pPr>
            <a:r>
              <a:rPr lang="en-US" sz="1200" dirty="0" smtClean="0"/>
              <a:t>Am I using study methods that are effective?</a:t>
            </a:r>
          </a:p>
          <a:p>
            <a:pPr marL="234950" indent="-123825">
              <a:buFont typeface="Arial" pitchFamily="34" charset="0"/>
              <a:buChar char="•"/>
            </a:pPr>
            <a:r>
              <a:rPr lang="en-US" sz="1200" dirty="0" smtClean="0"/>
              <a:t>Do I understand the material enough to teach it to others?</a:t>
            </a:r>
            <a:endParaRPr lang="en-US" sz="1200" dirty="0"/>
          </a:p>
        </p:txBody>
      </p:sp>
      <p:sp>
        <p:nvSpPr>
          <p:cNvPr id="38" name="TextBox 37"/>
          <p:cNvSpPr txBox="1"/>
          <p:nvPr/>
        </p:nvSpPr>
        <p:spPr>
          <a:xfrm>
            <a:off x="1884261" y="914400"/>
            <a:ext cx="1181157" cy="461665"/>
          </a:xfrm>
          <a:prstGeom prst="rect">
            <a:avLst/>
          </a:prstGeom>
          <a:noFill/>
        </p:spPr>
        <p:txBody>
          <a:bodyPr wrap="none" rtlCol="0">
            <a:spAutoFit/>
          </a:bodyPr>
          <a:lstStyle/>
          <a:p>
            <a:r>
              <a:rPr lang="en-US" sz="2400" dirty="0" smtClean="0"/>
              <a:t>Preview</a:t>
            </a:r>
            <a:endParaRPr lang="en-US" sz="2400" dirty="0"/>
          </a:p>
        </p:txBody>
      </p:sp>
      <p:cxnSp>
        <p:nvCxnSpPr>
          <p:cNvPr id="34" name="Straight Connector 33"/>
          <p:cNvCxnSpPr/>
          <p:nvPr/>
        </p:nvCxnSpPr>
        <p:spPr>
          <a:xfrm>
            <a:off x="0" y="0"/>
            <a:ext cx="9144000" cy="0"/>
          </a:xfrm>
          <a:prstGeom prst="line">
            <a:avLst/>
          </a:prstGeom>
          <a:ln w="76200">
            <a:solidFill>
              <a:srgbClr val="CD6633"/>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0" y="6390409"/>
            <a:ext cx="9144000" cy="0"/>
          </a:xfrm>
          <a:prstGeom prst="line">
            <a:avLst/>
          </a:prstGeom>
          <a:ln w="76200">
            <a:solidFill>
              <a:srgbClr val="CD6633"/>
            </a:solidFill>
          </a:ln>
        </p:spPr>
        <p:style>
          <a:lnRef idx="1">
            <a:schemeClr val="accent1"/>
          </a:lnRef>
          <a:fillRef idx="0">
            <a:schemeClr val="accent1"/>
          </a:fillRef>
          <a:effectRef idx="0">
            <a:schemeClr val="accent1"/>
          </a:effectRef>
          <a:fontRef idx="minor">
            <a:schemeClr val="tx1"/>
          </a:fontRef>
        </p:style>
      </p:cxnSp>
      <p:sp>
        <p:nvSpPr>
          <p:cNvPr id="1027" name="Text Box 3"/>
          <p:cNvSpPr txBox="1">
            <a:spLocks noChangeArrowheads="1"/>
          </p:cNvSpPr>
          <p:nvPr/>
        </p:nvSpPr>
        <p:spPr bwMode="auto">
          <a:xfrm>
            <a:off x="5675779" y="6390409"/>
            <a:ext cx="2891118" cy="233795"/>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Goudy Old Style" pitchFamily="18" charset="0"/>
                <a:cs typeface="Arial" pitchFamily="34" charset="0"/>
              </a:rPr>
              <a:t>C</a:t>
            </a:r>
            <a:r>
              <a:rPr kumimoji="0" lang="en-US" sz="1600" b="0" i="0" u="none" strike="noStrike" cap="none" normalizeH="0" baseline="0" dirty="0" smtClean="0">
                <a:ln>
                  <a:noFill/>
                </a:ln>
                <a:solidFill>
                  <a:srgbClr val="000000"/>
                </a:solidFill>
                <a:effectLst/>
                <a:latin typeface="Goudy Old Style" pitchFamily="18" charset="0"/>
                <a:cs typeface="Arial" pitchFamily="34" charset="0"/>
              </a:rPr>
              <a:t>enter for </a:t>
            </a:r>
            <a:r>
              <a:rPr kumimoji="0" lang="en-US" sz="1800" b="0" i="0" u="none" strike="noStrike" cap="none" normalizeH="0" baseline="0" dirty="0" smtClean="0">
                <a:ln>
                  <a:noFill/>
                </a:ln>
                <a:solidFill>
                  <a:srgbClr val="000000"/>
                </a:solidFill>
                <a:effectLst/>
                <a:latin typeface="Goudy Old Style" pitchFamily="18" charset="0"/>
                <a:cs typeface="Arial" pitchFamily="34" charset="0"/>
              </a:rPr>
              <a:t>A</a:t>
            </a:r>
            <a:r>
              <a:rPr kumimoji="0" lang="en-US" sz="1600" b="0" i="0" u="none" strike="noStrike" cap="none" normalizeH="0" baseline="0" dirty="0" smtClean="0">
                <a:ln>
                  <a:noFill/>
                </a:ln>
                <a:solidFill>
                  <a:srgbClr val="000000"/>
                </a:solidFill>
                <a:effectLst/>
                <a:latin typeface="Goudy Old Style" pitchFamily="18" charset="0"/>
                <a:cs typeface="Arial" pitchFamily="34" charset="0"/>
              </a:rPr>
              <a:t>cademic </a:t>
            </a:r>
            <a:r>
              <a:rPr kumimoji="0" lang="en-US" sz="1800" b="0" i="0" u="none" strike="noStrike" cap="none" normalizeH="0" baseline="0" dirty="0" smtClean="0">
                <a:ln>
                  <a:noFill/>
                </a:ln>
                <a:solidFill>
                  <a:srgbClr val="000000"/>
                </a:solidFill>
                <a:effectLst/>
                <a:latin typeface="Goudy Old Style" pitchFamily="18" charset="0"/>
                <a:cs typeface="Arial" pitchFamily="34" charset="0"/>
              </a:rPr>
              <a:t>S</a:t>
            </a:r>
            <a:r>
              <a:rPr kumimoji="0" lang="en-US" sz="1600" b="0" i="0" u="none" strike="noStrike" cap="none" normalizeH="0" baseline="0" dirty="0" smtClean="0">
                <a:ln>
                  <a:noFill/>
                </a:ln>
                <a:solidFill>
                  <a:srgbClr val="000000"/>
                </a:solidFill>
                <a:effectLst/>
                <a:latin typeface="Goudy Old Style" pitchFamily="18" charset="0"/>
                <a:cs typeface="Arial" pitchFamily="34" charset="0"/>
              </a:rPr>
              <a:t>uccess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Text Box 4"/>
          <p:cNvSpPr txBox="1">
            <a:spLocks noChangeArrowheads="1"/>
          </p:cNvSpPr>
          <p:nvPr/>
        </p:nvSpPr>
        <p:spPr bwMode="auto">
          <a:xfrm>
            <a:off x="4953000" y="6663170"/>
            <a:ext cx="3675529" cy="194830"/>
          </a:xfrm>
          <a:prstGeom prst="rect">
            <a:avLst/>
          </a:prstGeom>
          <a:noFill/>
          <a:ln w="9525" algn="ctr">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Arial" pitchFamily="34" charset="0"/>
                <a:cs typeface="Arial" pitchFamily="34" charset="0"/>
              </a:rPr>
              <a:t>B-31 Coates Hall </a:t>
            </a:r>
            <a:r>
              <a:rPr kumimoji="0" lang="en-US" sz="1000" b="0" i="0" u="none" strike="noStrike" cap="none" normalizeH="0" baseline="0" noProof="1" smtClean="0">
                <a:ln>
                  <a:noFill/>
                </a:ln>
                <a:solidFill>
                  <a:srgbClr val="000000"/>
                </a:solidFill>
                <a:effectLst/>
                <a:latin typeface="Arial" pitchFamily="34" charset="0"/>
                <a:cs typeface="Arial" pitchFamily="34" charset="0"/>
              </a:rPr>
              <a:t>▪</a:t>
            </a:r>
            <a:r>
              <a:rPr kumimoji="0" lang="en-US" sz="1000" b="0" i="0" u="none" strike="noStrike" cap="none" normalizeH="0" baseline="0" dirty="0" smtClean="0">
                <a:ln>
                  <a:noFill/>
                </a:ln>
                <a:solidFill>
                  <a:srgbClr val="000000"/>
                </a:solidFill>
                <a:effectLst/>
                <a:latin typeface="Arial" pitchFamily="34" charset="0"/>
                <a:cs typeface="Arial" pitchFamily="34" charset="0"/>
              </a:rPr>
              <a:t> 225.578.2872 </a:t>
            </a:r>
            <a:r>
              <a:rPr kumimoji="0" lang="en-US" sz="1000" b="0" i="0" u="none" strike="noStrike" cap="none" normalizeH="0" baseline="0" noProof="1" smtClean="0">
                <a:ln>
                  <a:noFill/>
                </a:ln>
                <a:solidFill>
                  <a:srgbClr val="000000"/>
                </a:solidFill>
                <a:effectLst/>
                <a:latin typeface="Arial" pitchFamily="34" charset="0"/>
                <a:cs typeface="Arial" pitchFamily="34" charset="0"/>
              </a:rPr>
              <a:t>▪</a:t>
            </a:r>
            <a:r>
              <a:rPr kumimoji="0" lang="en-US" sz="1000" b="0" i="0" u="none" strike="noStrike" cap="none" normalizeH="0" baseline="0" dirty="0" smtClean="0">
                <a:ln>
                  <a:noFill/>
                </a:ln>
                <a:solidFill>
                  <a:srgbClr val="000000"/>
                </a:solidFill>
                <a:effectLst/>
                <a:latin typeface="Arial" pitchFamily="34" charset="0"/>
                <a:cs typeface="Arial" pitchFamily="34" charset="0"/>
              </a:rPr>
              <a:t>www.cas.lsu.edu</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2" name="TextBox 41"/>
          <p:cNvSpPr txBox="1"/>
          <p:nvPr/>
        </p:nvSpPr>
        <p:spPr>
          <a:xfrm>
            <a:off x="1976145" y="4267200"/>
            <a:ext cx="997389" cy="461665"/>
          </a:xfrm>
          <a:prstGeom prst="rect">
            <a:avLst/>
          </a:prstGeom>
          <a:noFill/>
        </p:spPr>
        <p:txBody>
          <a:bodyPr wrap="none" rtlCol="0">
            <a:spAutoFit/>
          </a:bodyPr>
          <a:lstStyle/>
          <a:p>
            <a:r>
              <a:rPr lang="en-US" sz="2400" dirty="0" smtClean="0"/>
              <a:t>Assess</a:t>
            </a:r>
            <a:endParaRPr lang="en-US" sz="2400" dirty="0"/>
          </a:p>
        </p:txBody>
      </p:sp>
      <p:sp>
        <p:nvSpPr>
          <p:cNvPr id="43" name="Rounded Rectangle 42"/>
          <p:cNvSpPr/>
          <p:nvPr/>
        </p:nvSpPr>
        <p:spPr>
          <a:xfrm>
            <a:off x="2989820" y="3617918"/>
            <a:ext cx="5732126" cy="675409"/>
          </a:xfrm>
          <a:prstGeom prst="roundRect">
            <a:avLst/>
          </a:prstGeom>
          <a:solidFill>
            <a:schemeClr val="bg1"/>
          </a:solidFill>
          <a:ln w="3175">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p:cNvSpPr/>
          <p:nvPr/>
        </p:nvSpPr>
        <p:spPr>
          <a:xfrm>
            <a:off x="3031700" y="3617918"/>
            <a:ext cx="5690246" cy="646331"/>
          </a:xfrm>
          <a:prstGeom prst="rect">
            <a:avLst/>
          </a:prstGeom>
        </p:spPr>
        <p:txBody>
          <a:bodyPr wrap="square">
            <a:spAutoFit/>
          </a:bodyPr>
          <a:lstStyle/>
          <a:p>
            <a:r>
              <a:rPr lang="en-US" sz="1200" b="1" i="1" u="sng" dirty="0" smtClean="0"/>
              <a:t>Study </a:t>
            </a:r>
            <a:r>
              <a:rPr lang="en-US" sz="1200" dirty="0" smtClean="0"/>
              <a:t>– </a:t>
            </a:r>
            <a:r>
              <a:rPr lang="en-US" sz="1200" dirty="0"/>
              <a:t>Repetition is the </a:t>
            </a:r>
            <a:r>
              <a:rPr lang="en-US" sz="1200" dirty="0" smtClean="0"/>
              <a:t>key.  Ask questions such as ‘why’, ‘how’, and ‘what if’.</a:t>
            </a:r>
          </a:p>
          <a:p>
            <a:pPr marL="234950" indent="-123825">
              <a:buFont typeface="Arial" pitchFamily="34" charset="0"/>
              <a:buChar char="•"/>
            </a:pPr>
            <a:r>
              <a:rPr lang="en-US" sz="1200" dirty="0" smtClean="0"/>
              <a:t>Intense Study Sessions* - 3-5 short study sessions per day</a:t>
            </a:r>
          </a:p>
          <a:p>
            <a:pPr marL="234950" indent="-123825">
              <a:buFont typeface="Arial" pitchFamily="34" charset="0"/>
              <a:buChar char="•"/>
            </a:pPr>
            <a:r>
              <a:rPr lang="en-US" sz="1200" dirty="0" smtClean="0"/>
              <a:t>Weekend Review – Read notes and material from the week to make connections</a:t>
            </a:r>
            <a:endParaRPr lang="en-US" sz="1200" dirty="0"/>
          </a:p>
        </p:txBody>
      </p:sp>
      <p:pic>
        <p:nvPicPr>
          <p:cNvPr id="2" name="Picture 2"/>
          <p:cNvPicPr>
            <a:picLocks noChangeAspect="1" noChangeArrowheads="1"/>
          </p:cNvPicPr>
          <p:nvPr/>
        </p:nvPicPr>
        <p:blipFill>
          <a:blip r:embed="rId9" cstate="print"/>
          <a:srcRect/>
          <a:stretch>
            <a:fillRect/>
          </a:stretch>
        </p:blipFill>
        <p:spPr bwMode="auto">
          <a:xfrm>
            <a:off x="448236" y="6469423"/>
            <a:ext cx="1008529" cy="291161"/>
          </a:xfrm>
          <a:prstGeom prst="rect">
            <a:avLst/>
          </a:prstGeom>
          <a:noFill/>
          <a:ln w="9525" algn="in">
            <a:noFill/>
            <a:miter lim="800000"/>
            <a:headEnd/>
            <a:tailEnd/>
          </a:ln>
          <a:effectLst/>
        </p:spPr>
      </p:pic>
    </p:spTree>
    <p:custDataLst>
      <p:tags r:id="rId1"/>
    </p:custData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1028"/>
          <p:cNvSpPr>
            <a:spLocks noChangeArrowheads="1"/>
          </p:cNvSpPr>
          <p:nvPr/>
        </p:nvSpPr>
        <p:spPr bwMode="auto">
          <a:xfrm>
            <a:off x="365125" y="1076325"/>
            <a:ext cx="184150" cy="457200"/>
          </a:xfrm>
          <a:prstGeom prst="rect">
            <a:avLst/>
          </a:prstGeom>
          <a:noFill/>
          <a:ln w="9525">
            <a:noFill/>
            <a:miter lim="800000"/>
            <a:headEnd/>
            <a:tailEnd/>
          </a:ln>
        </p:spPr>
        <p:txBody>
          <a:bodyPr wrap="none">
            <a:spAutoFit/>
          </a:bodyPr>
          <a:lstStyle/>
          <a:p>
            <a:endParaRPr lang="en-US" dirty="0"/>
          </a:p>
        </p:txBody>
      </p:sp>
      <p:sp>
        <p:nvSpPr>
          <p:cNvPr id="26630" name="Rectangle 1030"/>
          <p:cNvSpPr>
            <a:spLocks noChangeArrowheads="1"/>
          </p:cNvSpPr>
          <p:nvPr/>
        </p:nvSpPr>
        <p:spPr bwMode="auto">
          <a:xfrm>
            <a:off x="685800" y="5556440"/>
            <a:ext cx="3581400" cy="1077218"/>
          </a:xfrm>
          <a:prstGeom prst="rect">
            <a:avLst/>
          </a:prstGeom>
          <a:noFill/>
          <a:ln w="9525">
            <a:noFill/>
            <a:miter lim="800000"/>
            <a:headEnd/>
            <a:tailEnd/>
          </a:ln>
        </p:spPr>
        <p:txBody>
          <a:bodyPr wrap="square">
            <a:spAutoFit/>
          </a:bodyPr>
          <a:lstStyle/>
          <a:p>
            <a:pPr>
              <a:lnSpc>
                <a:spcPct val="80000"/>
              </a:lnSpc>
              <a:defRPr/>
            </a:pPr>
            <a:r>
              <a:rPr lang="en-US" sz="2000" b="1" dirty="0" smtClean="0"/>
              <a:t>Dweck, Carol, 2006.  </a:t>
            </a:r>
          </a:p>
          <a:p>
            <a:pPr>
              <a:lnSpc>
                <a:spcPct val="80000"/>
              </a:lnSpc>
              <a:defRPr/>
            </a:pPr>
            <a:r>
              <a:rPr lang="en-US" sz="2000" b="1" i="1" dirty="0" smtClean="0"/>
              <a:t>Mindset: The New Psychology </a:t>
            </a:r>
          </a:p>
          <a:p>
            <a:pPr>
              <a:lnSpc>
                <a:spcPct val="80000"/>
              </a:lnSpc>
              <a:defRPr/>
            </a:pPr>
            <a:r>
              <a:rPr lang="en-US" sz="2000" b="1" i="1" dirty="0" smtClean="0"/>
              <a:t>of Success.  </a:t>
            </a:r>
            <a:r>
              <a:rPr lang="en-US" sz="2000" b="1" dirty="0" smtClean="0"/>
              <a:t>New York:  </a:t>
            </a:r>
          </a:p>
          <a:p>
            <a:pPr>
              <a:lnSpc>
                <a:spcPct val="80000"/>
              </a:lnSpc>
              <a:defRPr/>
            </a:pPr>
            <a:r>
              <a:rPr lang="en-US" sz="2000" b="1" dirty="0" smtClean="0"/>
              <a:t>Random House Publishing</a:t>
            </a:r>
            <a:endParaRPr lang="en-US" sz="2000" b="1" dirty="0"/>
          </a:p>
        </p:txBody>
      </p:sp>
      <p:pic>
        <p:nvPicPr>
          <p:cNvPr id="1026" name="Picture 2"/>
          <p:cNvPicPr>
            <a:picLocks noChangeAspect="1" noChangeArrowheads="1"/>
          </p:cNvPicPr>
          <p:nvPr/>
        </p:nvPicPr>
        <p:blipFill>
          <a:blip r:embed="rId3" cstate="print"/>
          <a:srcRect/>
          <a:stretch>
            <a:fillRect/>
          </a:stretch>
        </p:blipFill>
        <p:spPr bwMode="auto">
          <a:xfrm>
            <a:off x="914400" y="1768985"/>
            <a:ext cx="2362200" cy="3588294"/>
          </a:xfrm>
          <a:prstGeom prst="rect">
            <a:avLst/>
          </a:prstGeom>
          <a:noFill/>
          <a:ln w="9525">
            <a:noFill/>
            <a:miter lim="800000"/>
            <a:headEnd/>
            <a:tailEnd/>
          </a:ln>
        </p:spPr>
      </p:pic>
      <p:sp>
        <p:nvSpPr>
          <p:cNvPr id="5" name="TextBox 4"/>
          <p:cNvSpPr txBox="1"/>
          <p:nvPr/>
        </p:nvSpPr>
        <p:spPr>
          <a:xfrm>
            <a:off x="476865" y="0"/>
            <a:ext cx="8229600" cy="1384995"/>
          </a:xfrm>
          <a:prstGeom prst="rect">
            <a:avLst/>
          </a:prstGeom>
          <a:noFill/>
        </p:spPr>
        <p:txBody>
          <a:bodyPr wrap="square" rtlCol="0">
            <a:spAutoFit/>
          </a:bodyPr>
          <a:lstStyle/>
          <a:p>
            <a:pPr algn="ctr"/>
            <a:r>
              <a:rPr lang="en-US" sz="2400" dirty="0"/>
              <a:t/>
            </a:r>
            <a:br>
              <a:rPr lang="en-US" sz="2400" dirty="0"/>
            </a:br>
            <a:r>
              <a:rPr lang="en-US" sz="3600" b="1" dirty="0" smtClean="0"/>
              <a:t>Help Students Develop the </a:t>
            </a:r>
            <a:r>
              <a:rPr lang="en-US" sz="3600" b="1" i="1" dirty="0" smtClean="0"/>
              <a:t>Right Mindset</a:t>
            </a:r>
            <a:r>
              <a:rPr lang="en-US" sz="2400" dirty="0"/>
              <a:t/>
            </a:r>
            <a:br>
              <a:rPr lang="en-US" sz="2400" dirty="0"/>
            </a:br>
            <a:r>
              <a:rPr lang="en-US" sz="2400" dirty="0"/>
              <a:t> </a:t>
            </a:r>
            <a:endParaRPr lang="en-US" sz="2400" dirty="0">
              <a:latin typeface="+mj-lt"/>
            </a:endParaRPr>
          </a:p>
        </p:txBody>
      </p:sp>
      <p:sp>
        <p:nvSpPr>
          <p:cNvPr id="6" name="TextBox 5"/>
          <p:cNvSpPr txBox="1"/>
          <p:nvPr/>
        </p:nvSpPr>
        <p:spPr>
          <a:xfrm>
            <a:off x="5334000" y="2819400"/>
            <a:ext cx="2667000" cy="369332"/>
          </a:xfrm>
          <a:prstGeom prst="rect">
            <a:avLst/>
          </a:prstGeom>
          <a:noFill/>
        </p:spPr>
        <p:txBody>
          <a:bodyPr wrap="square" rtlCol="0">
            <a:spAutoFit/>
          </a:bodyPr>
          <a:lstStyle/>
          <a:p>
            <a:endParaRPr lang="en-US" dirty="0"/>
          </a:p>
        </p:txBody>
      </p:sp>
      <p:pic>
        <p:nvPicPr>
          <p:cNvPr id="7" name="Picture 6"/>
          <p:cNvPicPr>
            <a:picLocks noChangeAspect="1" noChangeArrowheads="1"/>
          </p:cNvPicPr>
          <p:nvPr/>
        </p:nvPicPr>
        <p:blipFill>
          <a:blip r:embed="rId4" cstate="print"/>
          <a:srcRect/>
          <a:stretch>
            <a:fillRect/>
          </a:stretch>
        </p:blipFill>
        <p:spPr bwMode="auto">
          <a:xfrm>
            <a:off x="5693560" y="1809166"/>
            <a:ext cx="2307440" cy="3507931"/>
          </a:xfrm>
          <a:prstGeom prst="rect">
            <a:avLst/>
          </a:prstGeom>
          <a:noFill/>
          <a:ln w="9525">
            <a:noFill/>
            <a:miter lim="800000"/>
            <a:headEnd/>
            <a:tailEnd/>
          </a:ln>
        </p:spPr>
      </p:pic>
      <p:sp>
        <p:nvSpPr>
          <p:cNvPr id="8" name="TextBox 7"/>
          <p:cNvSpPr txBox="1"/>
          <p:nvPr/>
        </p:nvSpPr>
        <p:spPr>
          <a:xfrm>
            <a:off x="4764966" y="5410200"/>
            <a:ext cx="4398699" cy="1600438"/>
          </a:xfrm>
          <a:prstGeom prst="rect">
            <a:avLst/>
          </a:prstGeom>
          <a:noFill/>
        </p:spPr>
        <p:txBody>
          <a:bodyPr wrap="square" rtlCol="0">
            <a:spAutoFit/>
          </a:bodyPr>
          <a:lstStyle/>
          <a:p>
            <a:r>
              <a:rPr lang="en-US" sz="2000" b="1" dirty="0" smtClean="0"/>
              <a:t>Shenk, David, 2010. </a:t>
            </a:r>
            <a:r>
              <a:rPr lang="en-US" sz="2000" b="1" i="1" dirty="0" smtClean="0"/>
              <a:t>The Genius in All of Us: Why Everything You've Been Told About Genetics, Talent, and IQ Is Wrong.  New York:  Doubleday </a:t>
            </a:r>
          </a:p>
          <a:p>
            <a:endParaRPr lang="en-US" dirty="0"/>
          </a:p>
        </p:txBody>
      </p:sp>
      <p:cxnSp>
        <p:nvCxnSpPr>
          <p:cNvPr id="9" name="Straight Connector 8"/>
          <p:cNvCxnSpPr/>
          <p:nvPr/>
        </p:nvCxnSpPr>
        <p:spPr>
          <a:xfrm>
            <a:off x="0" y="1295400"/>
            <a:ext cx="9144000" cy="0"/>
          </a:xfrm>
          <a:prstGeom prst="line">
            <a:avLst/>
          </a:prstGeom>
          <a:ln w="127000">
            <a:solidFill>
              <a:srgbClr val="288B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69423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143000" y="152400"/>
            <a:ext cx="8001000" cy="1143000"/>
          </a:xfrm>
        </p:spPr>
        <p:txBody>
          <a:bodyPr>
            <a:normAutofit fontScale="90000"/>
          </a:bodyPr>
          <a:lstStyle/>
          <a:p>
            <a:pPr algn="ctr" eaLnBrk="1" hangingPunct="1"/>
            <a:r>
              <a:rPr lang="en-US" b="1" i="1" dirty="0" smtClean="0">
                <a:solidFill>
                  <a:schemeClr val="tx1"/>
                </a:solidFill>
                <a:latin typeface="+mn-lt"/>
                <a:cs typeface="Times New Roman" pitchFamily="18" charset="0"/>
              </a:rPr>
              <a:t>Mindset* </a:t>
            </a:r>
            <a:r>
              <a:rPr lang="en-US" b="1" dirty="0" smtClean="0">
                <a:solidFill>
                  <a:schemeClr val="tx1"/>
                </a:solidFill>
                <a:latin typeface="+mn-lt"/>
                <a:cs typeface="Times New Roman" pitchFamily="18" charset="0"/>
              </a:rPr>
              <a:t>is Important!</a:t>
            </a:r>
            <a:r>
              <a:rPr lang="en-US" sz="2800" dirty="0" smtClean="0">
                <a:solidFill>
                  <a:schemeClr val="tx1"/>
                </a:solidFill>
              </a:rPr>
              <a:t/>
            </a:r>
            <a:br>
              <a:rPr lang="en-US" sz="2800" dirty="0" smtClean="0">
                <a:solidFill>
                  <a:schemeClr val="tx1"/>
                </a:solidFill>
              </a:rPr>
            </a:br>
            <a:endParaRPr lang="en-US" dirty="0" smtClean="0"/>
          </a:p>
        </p:txBody>
      </p:sp>
      <p:sp>
        <p:nvSpPr>
          <p:cNvPr id="14339" name="Rectangle 1"/>
          <p:cNvSpPr>
            <a:spLocks noChangeArrowheads="1"/>
          </p:cNvSpPr>
          <p:nvPr/>
        </p:nvSpPr>
        <p:spPr bwMode="auto">
          <a:xfrm>
            <a:off x="1143000" y="2386549"/>
            <a:ext cx="8001000" cy="3785652"/>
          </a:xfrm>
          <a:prstGeom prst="rect">
            <a:avLst/>
          </a:prstGeom>
          <a:noFill/>
          <a:ln w="9525">
            <a:noFill/>
            <a:miter lim="800000"/>
            <a:headEnd/>
            <a:tailEnd/>
          </a:ln>
        </p:spPr>
        <p:txBody>
          <a:bodyPr wrap="square" tIns="0" bIns="0" anchor="ctr">
            <a:spAutoFit/>
          </a:bodyPr>
          <a:lstStyle/>
          <a:p>
            <a:pPr eaLnBrk="0" hangingPunct="0">
              <a:buFont typeface="Wingdings" pitchFamily="2" charset="2"/>
              <a:buChar char="§"/>
            </a:pPr>
            <a:r>
              <a:rPr lang="en-US" sz="3600" b="1" dirty="0">
                <a:latin typeface="Technical" pitchFamily="66" charset="0"/>
                <a:cs typeface="Times New Roman" pitchFamily="18" charset="0"/>
              </a:rPr>
              <a:t>  </a:t>
            </a:r>
            <a:r>
              <a:rPr lang="en-US" sz="3200" b="1" dirty="0" smtClean="0">
                <a:cs typeface="Times New Roman" pitchFamily="18" charset="0"/>
              </a:rPr>
              <a:t>Fixed Intelligence Mindset</a:t>
            </a:r>
          </a:p>
          <a:p>
            <a:pPr eaLnBrk="0" hangingPunct="0"/>
            <a:r>
              <a:rPr lang="en-US" sz="3200" b="1" dirty="0" smtClean="0">
                <a:cs typeface="Times New Roman" pitchFamily="18" charset="0"/>
              </a:rPr>
              <a:t>	</a:t>
            </a:r>
            <a:r>
              <a:rPr lang="en-US" sz="3200" dirty="0" smtClean="0">
                <a:cs typeface="Times New Roman" pitchFamily="18" charset="0"/>
              </a:rPr>
              <a:t>Intelligence is static</a:t>
            </a:r>
          </a:p>
          <a:p>
            <a:pPr eaLnBrk="0" hangingPunct="0"/>
            <a:r>
              <a:rPr lang="en-US" sz="3200" dirty="0" smtClean="0">
                <a:cs typeface="Times New Roman" pitchFamily="18" charset="0"/>
              </a:rPr>
              <a:t>	You have a certain amount of it</a:t>
            </a:r>
            <a:endParaRPr lang="en-US" sz="3200" dirty="0">
              <a:cs typeface="Times New Roman" pitchFamily="18" charset="0"/>
            </a:endParaRPr>
          </a:p>
          <a:p>
            <a:pPr eaLnBrk="0" hangingPunct="0">
              <a:buFont typeface="Wingdings" pitchFamily="2" charset="2"/>
              <a:buChar char="§"/>
            </a:pPr>
            <a:endParaRPr lang="en-US" sz="3200" b="1" dirty="0">
              <a:cs typeface="Times New Roman" pitchFamily="18" charset="0"/>
            </a:endParaRPr>
          </a:p>
          <a:p>
            <a:pPr eaLnBrk="0" hangingPunct="0">
              <a:buFont typeface="Wingdings" pitchFamily="2" charset="2"/>
              <a:buChar char="§"/>
            </a:pPr>
            <a:r>
              <a:rPr lang="en-US" sz="3200" b="1" dirty="0">
                <a:cs typeface="Times New Roman" pitchFamily="18" charset="0"/>
              </a:rPr>
              <a:t>  </a:t>
            </a:r>
            <a:r>
              <a:rPr lang="en-US" sz="3200" b="1" dirty="0" smtClean="0">
                <a:cs typeface="Times New Roman" pitchFamily="18" charset="0"/>
              </a:rPr>
              <a:t>Growth Intelligence Mindset</a:t>
            </a:r>
          </a:p>
          <a:p>
            <a:pPr eaLnBrk="0" hangingPunct="0"/>
            <a:r>
              <a:rPr lang="en-US" sz="3200" b="1" dirty="0" smtClean="0">
                <a:cs typeface="Times New Roman" pitchFamily="18" charset="0"/>
              </a:rPr>
              <a:t>	</a:t>
            </a:r>
            <a:r>
              <a:rPr lang="en-US" sz="3200" dirty="0" smtClean="0">
                <a:cs typeface="Times New Roman" pitchFamily="18" charset="0"/>
              </a:rPr>
              <a:t>Intelligence can be developed</a:t>
            </a:r>
          </a:p>
          <a:p>
            <a:pPr eaLnBrk="0" hangingPunct="0"/>
            <a:r>
              <a:rPr lang="en-US" sz="3200" b="1" dirty="0" smtClean="0">
                <a:cs typeface="Times New Roman" pitchFamily="18" charset="0"/>
              </a:rPr>
              <a:t>	</a:t>
            </a:r>
            <a:r>
              <a:rPr lang="en-US" sz="3200" dirty="0" smtClean="0">
                <a:cs typeface="Times New Roman" pitchFamily="18" charset="0"/>
              </a:rPr>
              <a:t>You can grow it with actions</a:t>
            </a:r>
            <a:endParaRPr lang="en-US" sz="3200" dirty="0"/>
          </a:p>
          <a:p>
            <a:pPr eaLnBrk="0" hangingPunct="0"/>
            <a:endParaRPr lang="en-US" dirty="0"/>
          </a:p>
        </p:txBody>
      </p:sp>
      <p:sp>
        <p:nvSpPr>
          <p:cNvPr id="8" name="TextBox 7"/>
          <p:cNvSpPr txBox="1"/>
          <p:nvPr/>
        </p:nvSpPr>
        <p:spPr>
          <a:xfrm>
            <a:off x="1600200" y="6172202"/>
            <a:ext cx="7543800" cy="646331"/>
          </a:xfrm>
          <a:prstGeom prst="rect">
            <a:avLst/>
          </a:prstGeom>
          <a:noFill/>
        </p:spPr>
        <p:txBody>
          <a:bodyPr wrap="square" rtlCol="0">
            <a:spAutoFit/>
          </a:bodyPr>
          <a:lstStyle/>
          <a:p>
            <a:r>
              <a:rPr lang="en-US" dirty="0" smtClean="0"/>
              <a:t>Dweck, Carol (2006) </a:t>
            </a:r>
            <a:r>
              <a:rPr lang="en-US" i="1" dirty="0" smtClean="0"/>
              <a:t>Mindset:  The New Psychology of Success.</a:t>
            </a:r>
          </a:p>
          <a:p>
            <a:r>
              <a:rPr lang="en-US" dirty="0" smtClean="0"/>
              <a:t>New York:  Random House Publishing</a:t>
            </a:r>
            <a:endParaRPr lang="en-US" dirty="0"/>
          </a:p>
        </p:txBody>
      </p:sp>
      <p:cxnSp>
        <p:nvCxnSpPr>
          <p:cNvPr id="6" name="Straight Connector 5"/>
          <p:cNvCxnSpPr/>
          <p:nvPr/>
        </p:nvCxnSpPr>
        <p:spPr>
          <a:xfrm>
            <a:off x="0" y="6172200"/>
            <a:ext cx="9144000" cy="0"/>
          </a:xfrm>
          <a:prstGeom prst="line">
            <a:avLst/>
          </a:prstGeom>
          <a:ln w="63500">
            <a:solidFill>
              <a:srgbClr val="288B9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914400"/>
            <a:ext cx="9144000" cy="0"/>
          </a:xfrm>
          <a:prstGeom prst="line">
            <a:avLst/>
          </a:prstGeom>
          <a:ln w="127000">
            <a:solidFill>
              <a:srgbClr val="288B90"/>
            </a:solidFill>
          </a:ln>
        </p:spPr>
        <p:style>
          <a:lnRef idx="1">
            <a:schemeClr val="accent1"/>
          </a:lnRef>
          <a:fillRef idx="0">
            <a:schemeClr val="accent1"/>
          </a:fillRef>
          <a:effectRef idx="0">
            <a:schemeClr val="accent1"/>
          </a:effectRef>
          <a:fontRef idx="minor">
            <a:schemeClr val="tx1"/>
          </a:fontRef>
        </p:style>
      </p:cxnSp>
      <p:pic>
        <p:nvPicPr>
          <p:cNvPr id="10" name="Picture 2" descr="http://s4.hubimg.com/u/4505983_f496.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8789"/>
          <a:stretch/>
        </p:blipFill>
        <p:spPr bwMode="auto">
          <a:xfrm>
            <a:off x="3810003" y="1025241"/>
            <a:ext cx="2345497" cy="1334269"/>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0" y="0"/>
            <a:ext cx="685800" cy="6858000"/>
          </a:xfrm>
          <a:prstGeom prst="rect">
            <a:avLst/>
          </a:prstGeom>
          <a:solidFill>
            <a:srgbClr val="288B90"/>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8802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3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33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54236" cy="983776"/>
          </a:xfrm>
        </p:spPr>
        <p:txBody>
          <a:bodyPr>
            <a:normAutofit fontScale="90000"/>
          </a:bodyPr>
          <a:lstStyle/>
          <a:p>
            <a:r>
              <a:rPr lang="en-US" sz="4000" dirty="0" smtClean="0">
                <a:solidFill>
                  <a:schemeClr val="tx1"/>
                </a:solidFill>
                <a:latin typeface="+mn-lt"/>
              </a:rPr>
              <a:t>Responses to </a:t>
            </a:r>
            <a:r>
              <a:rPr lang="en-US" sz="4000" i="1" dirty="0" smtClean="0">
                <a:solidFill>
                  <a:schemeClr val="tx1"/>
                </a:solidFill>
                <a:latin typeface="+mn-lt"/>
              </a:rPr>
              <a:t>Many</a:t>
            </a:r>
            <a:r>
              <a:rPr lang="en-US" sz="4000" dirty="0" smtClean="0">
                <a:solidFill>
                  <a:schemeClr val="tx1"/>
                </a:solidFill>
                <a:latin typeface="+mn-lt"/>
              </a:rPr>
              <a:t> Situations </a:t>
            </a:r>
            <a:br>
              <a:rPr lang="en-US" sz="4000" dirty="0" smtClean="0">
                <a:solidFill>
                  <a:schemeClr val="tx1"/>
                </a:solidFill>
                <a:latin typeface="+mn-lt"/>
              </a:rPr>
            </a:br>
            <a:r>
              <a:rPr lang="en-US" sz="4000" dirty="0" smtClean="0">
                <a:solidFill>
                  <a:schemeClr val="tx1"/>
                </a:solidFill>
                <a:latin typeface="+mn-lt"/>
              </a:rPr>
              <a:t>are </a:t>
            </a:r>
            <a:r>
              <a:rPr lang="en-US" sz="4000" dirty="0">
                <a:solidFill>
                  <a:schemeClr val="tx1"/>
                </a:solidFill>
                <a:latin typeface="+mn-lt"/>
              </a:rPr>
              <a:t>Based on Mindset</a:t>
            </a:r>
            <a:r>
              <a:rPr lang="en-US" sz="4000" dirty="0"/>
              <a:t/>
            </a:r>
            <a:br>
              <a:rPr lang="en-US" sz="4000" dirty="0"/>
            </a:br>
            <a:endParaRPr lang="en-US" sz="4000" dirty="0">
              <a:latin typeface="+mn-lt"/>
            </a:endParaRPr>
          </a:p>
        </p:txBody>
      </p:sp>
      <p:cxnSp>
        <p:nvCxnSpPr>
          <p:cNvPr id="5" name="Straight Connector 4"/>
          <p:cNvCxnSpPr/>
          <p:nvPr/>
        </p:nvCxnSpPr>
        <p:spPr>
          <a:xfrm>
            <a:off x="0" y="6172200"/>
            <a:ext cx="9144000" cy="0"/>
          </a:xfrm>
          <a:prstGeom prst="line">
            <a:avLst/>
          </a:prstGeom>
          <a:ln w="63500">
            <a:solidFill>
              <a:srgbClr val="288B90"/>
            </a:solidFill>
          </a:ln>
        </p:spPr>
        <p:style>
          <a:lnRef idx="1">
            <a:schemeClr val="accent1"/>
          </a:lnRef>
          <a:fillRef idx="0">
            <a:schemeClr val="accent1"/>
          </a:fillRef>
          <a:effectRef idx="0">
            <a:schemeClr val="accent1"/>
          </a:effectRef>
          <a:fontRef idx="minor">
            <a:schemeClr val="tx1"/>
          </a:fontRef>
        </p:style>
      </p:cxnSp>
      <p:graphicFrame>
        <p:nvGraphicFramePr>
          <p:cNvPr id="7" name="Table 6"/>
          <p:cNvGraphicFramePr>
            <a:graphicFrameLocks noGrp="1"/>
          </p:cNvGraphicFramePr>
          <p:nvPr>
            <p:extLst>
              <p:ext uri="{D42A27DB-BD31-4B8C-83A1-F6EECF244321}">
                <p14:modId xmlns:p14="http://schemas.microsoft.com/office/powerpoint/2010/main" val="2021642080"/>
              </p:ext>
            </p:extLst>
          </p:nvPr>
        </p:nvGraphicFramePr>
        <p:xfrm>
          <a:off x="76200" y="1143002"/>
          <a:ext cx="9067800" cy="4819599"/>
        </p:xfrm>
        <a:graphic>
          <a:graphicData uri="http://schemas.openxmlformats.org/drawingml/2006/table">
            <a:tbl>
              <a:tblPr firstRow="1" bandRow="1">
                <a:tableStyleId>{5C22544A-7EE6-4342-B048-85BDC9FD1C3A}</a:tableStyleId>
              </a:tblPr>
              <a:tblGrid>
                <a:gridCol w="3241158">
                  <a:extLst>
                    <a:ext uri="{9D8B030D-6E8A-4147-A177-3AD203B41FA5}">
                      <a16:colId xmlns:a16="http://schemas.microsoft.com/office/drawing/2014/main" val="20000"/>
                    </a:ext>
                  </a:extLst>
                </a:gridCol>
                <a:gridCol w="2551814">
                  <a:extLst>
                    <a:ext uri="{9D8B030D-6E8A-4147-A177-3AD203B41FA5}">
                      <a16:colId xmlns:a16="http://schemas.microsoft.com/office/drawing/2014/main" val="20001"/>
                    </a:ext>
                  </a:extLst>
                </a:gridCol>
                <a:gridCol w="3274828">
                  <a:extLst>
                    <a:ext uri="{9D8B030D-6E8A-4147-A177-3AD203B41FA5}">
                      <a16:colId xmlns:a16="http://schemas.microsoft.com/office/drawing/2014/main" val="20002"/>
                    </a:ext>
                  </a:extLst>
                </a:gridCol>
              </a:tblGrid>
              <a:tr h="822960">
                <a:tc>
                  <a:txBody>
                    <a:bodyPr/>
                    <a:lstStyle/>
                    <a:p>
                      <a:pPr algn="l"/>
                      <a:endParaRPr lang="en-US" sz="2400" b="1" dirty="0"/>
                    </a:p>
                  </a:txBody>
                  <a:tcPr>
                    <a:solidFill>
                      <a:srgbClr val="288B90"/>
                    </a:solidFill>
                  </a:tcPr>
                </a:tc>
                <a:tc>
                  <a:txBody>
                    <a:bodyPr/>
                    <a:lstStyle/>
                    <a:p>
                      <a:pPr algn="ctr"/>
                      <a:r>
                        <a:rPr lang="en-US" sz="2400" b="1" dirty="0" smtClean="0"/>
                        <a:t>Fixed</a:t>
                      </a:r>
                      <a:r>
                        <a:rPr lang="en-US" sz="2400" b="1" baseline="0" dirty="0" smtClean="0"/>
                        <a:t> Intelligence Mindset Response</a:t>
                      </a:r>
                      <a:endParaRPr lang="en-US" sz="2400" b="1" dirty="0"/>
                    </a:p>
                  </a:txBody>
                  <a:tcPr>
                    <a:solidFill>
                      <a:srgbClr val="288B90"/>
                    </a:solidFill>
                  </a:tcPr>
                </a:tc>
                <a:tc>
                  <a:txBody>
                    <a:bodyPr/>
                    <a:lstStyle/>
                    <a:p>
                      <a:pPr algn="ctr"/>
                      <a:r>
                        <a:rPr lang="en-US" sz="2400" b="1" dirty="0" smtClean="0"/>
                        <a:t>Growth</a:t>
                      </a:r>
                      <a:r>
                        <a:rPr lang="en-US" sz="2400" b="1" baseline="0" dirty="0" smtClean="0"/>
                        <a:t> Intelligence Mindset Response</a:t>
                      </a:r>
                      <a:endParaRPr lang="en-US" sz="2400" b="1" dirty="0"/>
                    </a:p>
                  </a:txBody>
                  <a:tcPr>
                    <a:solidFill>
                      <a:srgbClr val="288B90"/>
                    </a:solidFill>
                  </a:tcPr>
                </a:tc>
                <a:extLst>
                  <a:ext uri="{0D108BD9-81ED-4DB2-BD59-A6C34878D82A}">
                    <a16:rowId xmlns:a16="http://schemas.microsoft.com/office/drawing/2014/main" val="10000"/>
                  </a:ext>
                </a:extLst>
              </a:tr>
              <a:tr h="786740">
                <a:tc>
                  <a:txBody>
                    <a:bodyPr/>
                    <a:lstStyle/>
                    <a:p>
                      <a:r>
                        <a:rPr lang="en-US" sz="2400" b="1" dirty="0" smtClean="0"/>
                        <a:t>Challenges</a:t>
                      </a:r>
                      <a:endParaRPr lang="en-US" sz="2400" b="1" dirty="0"/>
                    </a:p>
                  </a:txBody>
                  <a:tcPr anchor="ctr">
                    <a:solidFill>
                      <a:schemeClr val="bg1">
                        <a:lumMod val="75000"/>
                      </a:schemeClr>
                    </a:solidFill>
                  </a:tcPr>
                </a:tc>
                <a:tc>
                  <a:txBody>
                    <a:bodyPr/>
                    <a:lstStyle/>
                    <a:p>
                      <a:pPr algn="ctr"/>
                      <a:r>
                        <a:rPr lang="en-US" sz="2400" i="1" dirty="0" smtClean="0"/>
                        <a:t>Avoid</a:t>
                      </a:r>
                      <a:endParaRPr lang="en-US" sz="2400" i="1" dirty="0"/>
                    </a:p>
                  </a:txBody>
                  <a:tcPr anchor="ctr">
                    <a:solidFill>
                      <a:schemeClr val="bg1">
                        <a:lumMod val="75000"/>
                      </a:schemeClr>
                    </a:solidFill>
                  </a:tcPr>
                </a:tc>
                <a:tc>
                  <a:txBody>
                    <a:bodyPr/>
                    <a:lstStyle/>
                    <a:p>
                      <a:pPr algn="ctr"/>
                      <a:r>
                        <a:rPr lang="en-US" sz="2400" i="1" dirty="0" smtClean="0"/>
                        <a:t>Embrace</a:t>
                      </a:r>
                      <a:endParaRPr lang="en-US" sz="2400" i="1" dirty="0"/>
                    </a:p>
                  </a:txBody>
                  <a:tcPr anchor="ctr">
                    <a:solidFill>
                      <a:schemeClr val="bg1">
                        <a:lumMod val="75000"/>
                      </a:schemeClr>
                    </a:solidFill>
                  </a:tcPr>
                </a:tc>
                <a:extLst>
                  <a:ext uri="{0D108BD9-81ED-4DB2-BD59-A6C34878D82A}">
                    <a16:rowId xmlns:a16="http://schemas.microsoft.com/office/drawing/2014/main" val="10001"/>
                  </a:ext>
                </a:extLst>
              </a:tr>
              <a:tr h="786740">
                <a:tc>
                  <a:txBody>
                    <a:bodyPr/>
                    <a:lstStyle/>
                    <a:p>
                      <a:r>
                        <a:rPr lang="en-US" sz="2400" b="1" dirty="0" smtClean="0"/>
                        <a:t>Obstacles</a:t>
                      </a:r>
                      <a:endParaRPr lang="en-US" sz="2400" b="1" dirty="0"/>
                    </a:p>
                  </a:txBody>
                  <a:tcPr anchor="ctr">
                    <a:solidFill>
                      <a:schemeClr val="bg1">
                        <a:lumMod val="85000"/>
                      </a:schemeClr>
                    </a:solidFill>
                  </a:tcPr>
                </a:tc>
                <a:tc>
                  <a:txBody>
                    <a:bodyPr/>
                    <a:lstStyle/>
                    <a:p>
                      <a:pPr algn="ctr"/>
                      <a:r>
                        <a:rPr lang="en-US" sz="2400" i="1" dirty="0" smtClean="0"/>
                        <a:t>Give up easily</a:t>
                      </a:r>
                      <a:endParaRPr lang="en-US" sz="2400" i="1" dirty="0"/>
                    </a:p>
                  </a:txBody>
                  <a:tcPr anchor="ctr">
                    <a:solidFill>
                      <a:schemeClr val="bg1">
                        <a:lumMod val="85000"/>
                      </a:schemeClr>
                    </a:solidFill>
                  </a:tcPr>
                </a:tc>
                <a:tc>
                  <a:txBody>
                    <a:bodyPr/>
                    <a:lstStyle/>
                    <a:p>
                      <a:pPr algn="ctr"/>
                      <a:r>
                        <a:rPr lang="en-US" sz="2400" i="1" dirty="0" smtClean="0"/>
                        <a:t>Persist</a:t>
                      </a:r>
                      <a:endParaRPr lang="en-US" sz="2400" i="1" dirty="0"/>
                    </a:p>
                  </a:txBody>
                  <a:tcPr anchor="ctr">
                    <a:solidFill>
                      <a:schemeClr val="bg1">
                        <a:lumMod val="85000"/>
                      </a:schemeClr>
                    </a:solidFill>
                  </a:tcPr>
                </a:tc>
                <a:extLst>
                  <a:ext uri="{0D108BD9-81ED-4DB2-BD59-A6C34878D82A}">
                    <a16:rowId xmlns:a16="http://schemas.microsoft.com/office/drawing/2014/main" val="10002"/>
                  </a:ext>
                </a:extLst>
              </a:tr>
              <a:tr h="849679">
                <a:tc>
                  <a:txBody>
                    <a:bodyPr/>
                    <a:lstStyle/>
                    <a:p>
                      <a:r>
                        <a:rPr lang="en-US" sz="2400" b="1" dirty="0" smtClean="0"/>
                        <a:t>Tasks requiring</a:t>
                      </a:r>
                      <a:r>
                        <a:rPr lang="en-US" sz="2400" b="1" baseline="0" dirty="0" smtClean="0"/>
                        <a:t> effort</a:t>
                      </a:r>
                      <a:endParaRPr lang="en-US" sz="2400" b="1" dirty="0"/>
                    </a:p>
                  </a:txBody>
                  <a:tcPr anchor="ctr">
                    <a:solidFill>
                      <a:schemeClr val="bg1">
                        <a:lumMod val="75000"/>
                      </a:schemeClr>
                    </a:solidFill>
                  </a:tcPr>
                </a:tc>
                <a:tc>
                  <a:txBody>
                    <a:bodyPr/>
                    <a:lstStyle/>
                    <a:p>
                      <a:pPr algn="ctr"/>
                      <a:r>
                        <a:rPr lang="en-US" sz="2400" i="1" dirty="0" smtClean="0"/>
                        <a:t>Fruitless to Try</a:t>
                      </a:r>
                      <a:endParaRPr lang="en-US" sz="2400" i="1" dirty="0"/>
                    </a:p>
                  </a:txBody>
                  <a:tcPr anchor="ctr">
                    <a:solidFill>
                      <a:schemeClr val="bg1">
                        <a:lumMod val="75000"/>
                      </a:schemeClr>
                    </a:solidFill>
                  </a:tcPr>
                </a:tc>
                <a:tc>
                  <a:txBody>
                    <a:bodyPr/>
                    <a:lstStyle/>
                    <a:p>
                      <a:pPr algn="ctr"/>
                      <a:r>
                        <a:rPr lang="en-US" sz="2400" i="1" dirty="0" smtClean="0"/>
                        <a:t>Path to mastery</a:t>
                      </a:r>
                      <a:endParaRPr lang="en-US" sz="2400" i="1" dirty="0"/>
                    </a:p>
                  </a:txBody>
                  <a:tcPr anchor="ctr">
                    <a:solidFill>
                      <a:schemeClr val="bg1">
                        <a:lumMod val="75000"/>
                      </a:schemeClr>
                    </a:solidFill>
                  </a:tcPr>
                </a:tc>
                <a:extLst>
                  <a:ext uri="{0D108BD9-81ED-4DB2-BD59-A6C34878D82A}">
                    <a16:rowId xmlns:a16="http://schemas.microsoft.com/office/drawing/2014/main" val="10003"/>
                  </a:ext>
                </a:extLst>
              </a:tr>
              <a:tr h="786740">
                <a:tc>
                  <a:txBody>
                    <a:bodyPr/>
                    <a:lstStyle/>
                    <a:p>
                      <a:r>
                        <a:rPr lang="en-US" sz="2400" b="1" dirty="0" smtClean="0"/>
                        <a:t>Criticism</a:t>
                      </a:r>
                      <a:endParaRPr lang="en-US" sz="2400" b="1" dirty="0"/>
                    </a:p>
                  </a:txBody>
                  <a:tcPr anchor="ctr">
                    <a:solidFill>
                      <a:schemeClr val="bg1">
                        <a:lumMod val="95000"/>
                      </a:schemeClr>
                    </a:solidFill>
                  </a:tcPr>
                </a:tc>
                <a:tc>
                  <a:txBody>
                    <a:bodyPr/>
                    <a:lstStyle/>
                    <a:p>
                      <a:pPr algn="ctr"/>
                      <a:r>
                        <a:rPr lang="en-US" sz="2400" i="1" dirty="0" smtClean="0"/>
                        <a:t>Ignore it</a:t>
                      </a:r>
                      <a:endParaRPr lang="en-US" sz="2400" i="1" dirty="0"/>
                    </a:p>
                  </a:txBody>
                  <a:tcPr anchor="ctr">
                    <a:solidFill>
                      <a:schemeClr val="bg1">
                        <a:lumMod val="95000"/>
                      </a:schemeClr>
                    </a:solidFill>
                  </a:tcPr>
                </a:tc>
                <a:tc>
                  <a:txBody>
                    <a:bodyPr/>
                    <a:lstStyle/>
                    <a:p>
                      <a:pPr algn="ctr"/>
                      <a:r>
                        <a:rPr lang="en-US" sz="2400" i="1" dirty="0" smtClean="0"/>
                        <a:t>Learn from it</a:t>
                      </a:r>
                      <a:endParaRPr lang="en-US" sz="2400" i="1" dirty="0"/>
                    </a:p>
                  </a:txBody>
                  <a:tcPr anchor="ctr">
                    <a:solidFill>
                      <a:schemeClr val="bg1">
                        <a:lumMod val="95000"/>
                      </a:schemeClr>
                    </a:solidFill>
                  </a:tcPr>
                </a:tc>
                <a:extLst>
                  <a:ext uri="{0D108BD9-81ED-4DB2-BD59-A6C34878D82A}">
                    <a16:rowId xmlns:a16="http://schemas.microsoft.com/office/drawing/2014/main" val="10004"/>
                  </a:ext>
                </a:extLst>
              </a:tr>
              <a:tr h="786740">
                <a:tc>
                  <a:txBody>
                    <a:bodyPr/>
                    <a:lstStyle/>
                    <a:p>
                      <a:r>
                        <a:rPr lang="en-US" sz="2400" b="1" dirty="0" smtClean="0"/>
                        <a:t>Success of Others</a:t>
                      </a:r>
                      <a:endParaRPr lang="en-US" sz="2400" b="1" dirty="0"/>
                    </a:p>
                  </a:txBody>
                  <a:tcPr anchor="ctr">
                    <a:solidFill>
                      <a:schemeClr val="bg1">
                        <a:lumMod val="75000"/>
                      </a:schemeClr>
                    </a:solidFill>
                  </a:tcPr>
                </a:tc>
                <a:tc>
                  <a:txBody>
                    <a:bodyPr/>
                    <a:lstStyle/>
                    <a:p>
                      <a:pPr algn="ctr"/>
                      <a:r>
                        <a:rPr lang="en-US" sz="2400" i="1" dirty="0" smtClean="0"/>
                        <a:t>Threatening</a:t>
                      </a:r>
                      <a:endParaRPr lang="en-US" sz="2400" i="1" dirty="0"/>
                    </a:p>
                  </a:txBody>
                  <a:tcPr anchor="ctr">
                    <a:solidFill>
                      <a:schemeClr val="bg1">
                        <a:lumMod val="75000"/>
                      </a:schemeClr>
                    </a:solidFill>
                  </a:tcPr>
                </a:tc>
                <a:tc>
                  <a:txBody>
                    <a:bodyPr/>
                    <a:lstStyle/>
                    <a:p>
                      <a:pPr algn="ctr"/>
                      <a:r>
                        <a:rPr lang="en-US" sz="2400" i="1" dirty="0" smtClean="0"/>
                        <a:t>Inspirational</a:t>
                      </a:r>
                      <a:endParaRPr lang="en-US" sz="2400" i="1" dirty="0"/>
                    </a:p>
                  </a:txBody>
                  <a:tcPr anchor="ctr">
                    <a:solidFill>
                      <a:schemeClr val="bg1">
                        <a:lumMod val="75000"/>
                      </a:schemeClr>
                    </a:solidFill>
                  </a:tcPr>
                </a:tc>
                <a:extLst>
                  <a:ext uri="{0D108BD9-81ED-4DB2-BD59-A6C34878D82A}">
                    <a16:rowId xmlns:a16="http://schemas.microsoft.com/office/drawing/2014/main" val="10005"/>
                  </a:ext>
                </a:extLst>
              </a:tr>
            </a:tbl>
          </a:graphicData>
        </a:graphic>
      </p:graphicFrame>
    </p:spTree>
    <p:custDataLst>
      <p:tags r:id="rId1"/>
    </p:custDataLst>
    <p:extLst>
      <p:ext uri="{BB962C8B-B14F-4D97-AF65-F5344CB8AC3E}">
        <p14:creationId xmlns:p14="http://schemas.microsoft.com/office/powerpoint/2010/main" val="39701484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Content Placeholder 2"/>
          <p:cNvSpPr>
            <a:spLocks noGrp="1"/>
          </p:cNvSpPr>
          <p:nvPr>
            <p:ph idx="1"/>
          </p:nvPr>
        </p:nvSpPr>
        <p:spPr>
          <a:xfrm>
            <a:off x="838200" y="751820"/>
            <a:ext cx="8305800" cy="7706380"/>
          </a:xfrm>
        </p:spPr>
        <p:txBody>
          <a:bodyPr>
            <a:normAutofit fontScale="92500" lnSpcReduction="10000"/>
          </a:bodyPr>
          <a:lstStyle/>
          <a:p>
            <a:pPr>
              <a:buNone/>
            </a:pPr>
            <a:r>
              <a:rPr lang="en-US" dirty="0" smtClean="0"/>
              <a:t>	</a:t>
            </a:r>
            <a:r>
              <a:rPr lang="en-US" sz="2800" dirty="0" smtClean="0">
                <a:solidFill>
                  <a:schemeClr val="tx1"/>
                </a:solidFill>
              </a:rPr>
              <a:t>“…</a:t>
            </a:r>
            <a:r>
              <a:rPr lang="en-US" sz="2800" dirty="0">
                <a:solidFill>
                  <a:schemeClr val="tx1"/>
                </a:solidFill>
              </a:rPr>
              <a:t>Personally, I am not so good at chemistry and unfortunately, at this point my grade for that class is reflecting exactly that. I am emailing you inquiring about a possibility of you </a:t>
            </a:r>
            <a:r>
              <a:rPr lang="en-US" sz="2800" dirty="0" smtClean="0">
                <a:solidFill>
                  <a:schemeClr val="tx1"/>
                </a:solidFill>
              </a:rPr>
              <a:t>tutoring me.”</a:t>
            </a:r>
          </a:p>
          <a:p>
            <a:pPr>
              <a:buNone/>
            </a:pPr>
            <a:r>
              <a:rPr lang="en-US" sz="2800" b="1" dirty="0">
                <a:solidFill>
                  <a:schemeClr val="tx1"/>
                </a:solidFill>
                <a:latin typeface="Goudy Old Style" pitchFamily="18" charset="0"/>
              </a:rPr>
              <a:t>	</a:t>
            </a:r>
            <a:r>
              <a:rPr lang="en-US" sz="2800" b="1" dirty="0" smtClean="0">
                <a:solidFill>
                  <a:schemeClr val="tx1"/>
                </a:solidFill>
                <a:latin typeface="Goudy Old Style" pitchFamily="18" charset="0"/>
              </a:rPr>
              <a:t>						</a:t>
            </a:r>
            <a:r>
              <a:rPr lang="en-US" sz="2800" dirty="0" smtClean="0">
                <a:solidFill>
                  <a:schemeClr val="tx1"/>
                </a:solidFill>
              </a:rPr>
              <a:t>April 6, 2011</a:t>
            </a:r>
            <a:endParaRPr lang="en-US" sz="2800" b="1" dirty="0" smtClean="0">
              <a:solidFill>
                <a:schemeClr val="tx1"/>
              </a:solidFill>
              <a:latin typeface="Goudy Old Style" pitchFamily="18" charset="0"/>
            </a:endParaRPr>
          </a:p>
          <a:p>
            <a:pPr>
              <a:buNone/>
            </a:pPr>
            <a:r>
              <a:rPr lang="en-US" sz="2800" b="1" dirty="0" smtClean="0">
                <a:solidFill>
                  <a:schemeClr val="tx1"/>
                </a:solidFill>
                <a:latin typeface="Goudy Old Style" pitchFamily="18" charset="0"/>
              </a:rPr>
              <a:t>-------------------------------------------------------------------------------------------------------------------------------</a:t>
            </a:r>
          </a:p>
          <a:p>
            <a:pPr>
              <a:buNone/>
            </a:pPr>
            <a:r>
              <a:rPr lang="en-US" sz="2800" b="1" dirty="0">
                <a:solidFill>
                  <a:schemeClr val="tx1"/>
                </a:solidFill>
                <a:latin typeface="Goudy Old Style" pitchFamily="18" charset="0"/>
              </a:rPr>
              <a:t>	</a:t>
            </a:r>
            <a:r>
              <a:rPr lang="en-US" sz="2800" b="1" dirty="0" smtClean="0">
                <a:solidFill>
                  <a:schemeClr val="tx1"/>
                </a:solidFill>
                <a:latin typeface="Goudy Old Style" pitchFamily="18" charset="0"/>
              </a:rPr>
              <a:t>“</a:t>
            </a:r>
            <a:r>
              <a:rPr lang="en-US" sz="2800" dirty="0" smtClean="0">
                <a:solidFill>
                  <a:schemeClr val="tx1"/>
                </a:solidFill>
              </a:rPr>
              <a:t>I </a:t>
            </a:r>
            <a:r>
              <a:rPr lang="en-US" sz="2800" dirty="0">
                <a:solidFill>
                  <a:schemeClr val="tx1"/>
                </a:solidFill>
              </a:rPr>
              <a:t>made a 68, 50, </a:t>
            </a:r>
            <a:r>
              <a:rPr lang="en-US" sz="2800" dirty="0" smtClean="0">
                <a:solidFill>
                  <a:schemeClr val="tx1"/>
                </a:solidFill>
              </a:rPr>
              <a:t>(50), </a:t>
            </a:r>
            <a:r>
              <a:rPr lang="en-US" sz="2800" dirty="0">
                <a:solidFill>
                  <a:srgbClr val="FF0000"/>
                </a:solidFill>
              </a:rPr>
              <a:t>87, 87, and a 97 on my final</a:t>
            </a:r>
            <a:r>
              <a:rPr lang="en-US" sz="2800" dirty="0">
                <a:solidFill>
                  <a:schemeClr val="tx1"/>
                </a:solidFill>
              </a:rPr>
              <a:t>. </a:t>
            </a:r>
            <a:endParaRPr lang="en-US" sz="2800" dirty="0" smtClean="0">
              <a:solidFill>
                <a:schemeClr val="tx1"/>
              </a:solidFill>
            </a:endParaRPr>
          </a:p>
          <a:p>
            <a:pPr>
              <a:buNone/>
            </a:pPr>
            <a:r>
              <a:rPr lang="en-US" sz="2800" dirty="0" smtClean="0">
                <a:solidFill>
                  <a:schemeClr val="tx1"/>
                </a:solidFill>
              </a:rPr>
              <a:t>	</a:t>
            </a:r>
            <a:r>
              <a:rPr lang="en-US" sz="2800" b="1" dirty="0" smtClean="0">
                <a:solidFill>
                  <a:schemeClr val="tx1"/>
                </a:solidFill>
              </a:rPr>
              <a:t>I</a:t>
            </a:r>
            <a:r>
              <a:rPr lang="en-US" sz="2800" dirty="0" smtClean="0">
                <a:solidFill>
                  <a:schemeClr val="tx1"/>
                </a:solidFill>
              </a:rPr>
              <a:t> </a:t>
            </a:r>
            <a:r>
              <a:rPr lang="en-US" sz="2800" b="1" dirty="0">
                <a:solidFill>
                  <a:schemeClr val="tx1"/>
                </a:solidFill>
              </a:rPr>
              <a:t>ended up earning a </a:t>
            </a:r>
            <a:r>
              <a:rPr lang="en-US" sz="2800" b="1" dirty="0" smtClean="0">
                <a:solidFill>
                  <a:schemeClr val="tx1"/>
                </a:solidFill>
              </a:rPr>
              <a:t>90 (A) </a:t>
            </a:r>
            <a:r>
              <a:rPr lang="en-US" sz="2800" b="1" dirty="0">
                <a:solidFill>
                  <a:schemeClr val="tx1"/>
                </a:solidFill>
              </a:rPr>
              <a:t>in the course</a:t>
            </a:r>
            <a:r>
              <a:rPr lang="en-US" sz="2800" dirty="0">
                <a:solidFill>
                  <a:schemeClr val="tx1"/>
                </a:solidFill>
              </a:rPr>
              <a:t>, </a:t>
            </a:r>
            <a:r>
              <a:rPr lang="en-US" sz="2800" b="1" dirty="0">
                <a:solidFill>
                  <a:schemeClr val="tx1"/>
                </a:solidFill>
              </a:rPr>
              <a:t>but I started with a </a:t>
            </a:r>
            <a:r>
              <a:rPr lang="en-US" sz="2800" b="1" dirty="0" smtClean="0">
                <a:solidFill>
                  <a:schemeClr val="tx1"/>
                </a:solidFill>
              </a:rPr>
              <a:t>60 (D)</a:t>
            </a:r>
            <a:r>
              <a:rPr lang="en-US" sz="2800" dirty="0" smtClean="0">
                <a:solidFill>
                  <a:schemeClr val="tx1"/>
                </a:solidFill>
              </a:rPr>
              <a:t>. </a:t>
            </a:r>
            <a:r>
              <a:rPr lang="en-US" sz="2800" dirty="0">
                <a:solidFill>
                  <a:schemeClr val="tx1"/>
                </a:solidFill>
              </a:rPr>
              <a:t>I think what I did different was make sidenotes in each chapter and as I progressed onto the next chapter I was able to refer to these notes. </a:t>
            </a:r>
            <a:r>
              <a:rPr lang="en-US" sz="2800" b="1" i="1" dirty="0">
                <a:solidFill>
                  <a:schemeClr val="tx1"/>
                </a:solidFill>
              </a:rPr>
              <a:t>I would say that in chemistry everything builds from the previous </a:t>
            </a:r>
            <a:r>
              <a:rPr lang="en-US" sz="2800" b="1" i="1" dirty="0" smtClean="0">
                <a:solidFill>
                  <a:schemeClr val="tx1"/>
                </a:solidFill>
              </a:rPr>
              <a:t>topic.</a:t>
            </a:r>
            <a:endParaRPr lang="en-US" sz="2800" b="1" i="1" dirty="0"/>
          </a:p>
          <a:p>
            <a:pPr>
              <a:buNone/>
            </a:pPr>
            <a:r>
              <a:rPr lang="en-US" sz="2800" b="1" i="1" dirty="0">
                <a:solidFill>
                  <a:schemeClr val="tx1"/>
                </a:solidFill>
              </a:rPr>
              <a:t>	</a:t>
            </a:r>
            <a:r>
              <a:rPr lang="en-US" sz="2800" b="1" i="1" dirty="0" smtClean="0">
                <a:solidFill>
                  <a:schemeClr val="tx1"/>
                </a:solidFill>
              </a:rPr>
              <a:t>						</a:t>
            </a:r>
            <a:r>
              <a:rPr lang="en-US" sz="2800" dirty="0" smtClean="0">
                <a:solidFill>
                  <a:schemeClr val="tx1"/>
                </a:solidFill>
              </a:rPr>
              <a:t>May 13, 2011</a:t>
            </a:r>
          </a:p>
          <a:p>
            <a:pPr lvl="1">
              <a:buFont typeface="Wingdings" pitchFamily="2" charset="2"/>
              <a:buNone/>
            </a:pPr>
            <a:r>
              <a:rPr lang="en-US" dirty="0">
                <a:latin typeface="Arial" pitchFamily="34" charset="0"/>
                <a:cs typeface="Arial" pitchFamily="34" charset="0"/>
              </a:rPr>
              <a:t>	</a:t>
            </a:r>
            <a:r>
              <a:rPr lang="en-US" dirty="0" smtClean="0">
                <a:latin typeface="Arial" pitchFamily="34" charset="0"/>
                <a:cs typeface="Arial" pitchFamily="34" charset="0"/>
              </a:rPr>
              <a:t>					</a:t>
            </a:r>
            <a:r>
              <a:rPr lang="en-US" dirty="0" smtClean="0">
                <a:solidFill>
                  <a:schemeClr val="tx1"/>
                </a:solidFill>
                <a:latin typeface="Arial" pitchFamily="34" charset="0"/>
                <a:cs typeface="Arial" pitchFamily="34" charset="0"/>
              </a:rPr>
              <a:t>Semester GPA:  3.8</a:t>
            </a:r>
            <a:endParaRPr lang="en-US" dirty="0">
              <a:solidFill>
                <a:schemeClr val="tx1"/>
              </a:solidFill>
              <a:latin typeface="Arial" pitchFamily="34" charset="0"/>
              <a:cs typeface="Arial" pitchFamily="34" charset="0"/>
            </a:endParaRPr>
          </a:p>
          <a:p>
            <a:pPr>
              <a:buFont typeface="Wingdings" pitchFamily="2" charset="2"/>
              <a:buNone/>
            </a:pPr>
            <a:endParaRPr lang="en-US" sz="2800" dirty="0" smtClean="0">
              <a:solidFill>
                <a:schemeClr val="tx1"/>
              </a:solidFill>
            </a:endParaRPr>
          </a:p>
          <a:p>
            <a:pPr>
              <a:buFont typeface="Wingdings" pitchFamily="2" charset="2"/>
              <a:buNone/>
            </a:pPr>
            <a:r>
              <a:rPr lang="en-US" sz="2800" dirty="0" smtClean="0"/>
              <a:t>					</a:t>
            </a:r>
            <a:endParaRPr lang="en-US" sz="2800" i="1" dirty="0" smtClean="0"/>
          </a:p>
          <a:p>
            <a:pPr algn="r">
              <a:buFont typeface="Wingdings" pitchFamily="2" charset="2"/>
              <a:buNone/>
            </a:pPr>
            <a:r>
              <a:rPr lang="en-US" sz="2800" dirty="0" smtClean="0"/>
              <a:t>		</a:t>
            </a:r>
            <a:endParaRPr lang="en-US" sz="2800" i="1" dirty="0" smtClean="0"/>
          </a:p>
        </p:txBody>
      </p:sp>
      <p:sp>
        <p:nvSpPr>
          <p:cNvPr id="44036" name="TextBox 3"/>
          <p:cNvSpPr txBox="1">
            <a:spLocks noChangeArrowheads="1"/>
          </p:cNvSpPr>
          <p:nvPr/>
        </p:nvSpPr>
        <p:spPr bwMode="auto">
          <a:xfrm>
            <a:off x="838200" y="42773"/>
            <a:ext cx="8327756" cy="523220"/>
          </a:xfrm>
          <a:prstGeom prst="rect">
            <a:avLst/>
          </a:prstGeom>
          <a:noFill/>
          <a:ln w="9525">
            <a:noFill/>
            <a:miter lim="800000"/>
            <a:headEnd/>
            <a:tailEnd/>
          </a:ln>
        </p:spPr>
        <p:txBody>
          <a:bodyPr wrap="square">
            <a:spAutoFit/>
          </a:bodyPr>
          <a:lstStyle/>
          <a:p>
            <a:r>
              <a:rPr lang="en-US" sz="2800" i="1" dirty="0">
                <a:latin typeface="Technical" pitchFamily="66" charset="0"/>
              </a:rPr>
              <a:t>     </a:t>
            </a:r>
            <a:r>
              <a:rPr lang="en-US" sz="2800" i="1" dirty="0" smtClean="0">
                <a:latin typeface="Technical" pitchFamily="66" charset="0"/>
              </a:rPr>
              <a:t> </a:t>
            </a:r>
            <a:r>
              <a:rPr lang="en-US" sz="2400" b="1" i="1" dirty="0" smtClean="0">
                <a:latin typeface="Goudy Old Style" pitchFamily="18" charset="0"/>
              </a:rPr>
              <a:t>Email </a:t>
            </a:r>
            <a:r>
              <a:rPr lang="en-US" sz="2400" b="1" i="1" dirty="0">
                <a:latin typeface="Goudy Old Style" pitchFamily="18" charset="0"/>
              </a:rPr>
              <a:t>from a</a:t>
            </a:r>
            <a:r>
              <a:rPr lang="en-US" sz="2400" b="1" i="1" dirty="0" smtClean="0">
                <a:latin typeface="Goudy Old Style" pitchFamily="18" charset="0"/>
              </a:rPr>
              <a:t> Spring 2011 General Chemistry </a:t>
            </a:r>
            <a:r>
              <a:rPr lang="en-US" sz="2400" b="1" i="1" dirty="0">
                <a:latin typeface="Goudy Old Style" pitchFamily="18" charset="0"/>
              </a:rPr>
              <a:t>S</a:t>
            </a:r>
            <a:r>
              <a:rPr lang="en-US" sz="2400" b="1" i="1" dirty="0" smtClean="0">
                <a:latin typeface="Goudy Old Style" pitchFamily="18" charset="0"/>
              </a:rPr>
              <a:t>tudent </a:t>
            </a:r>
            <a:endParaRPr lang="en-US" sz="2400" b="1" i="1" dirty="0">
              <a:latin typeface="Goudy Old Style" pitchFamily="18" charset="0"/>
            </a:endParaRPr>
          </a:p>
        </p:txBody>
      </p:sp>
      <p:cxnSp>
        <p:nvCxnSpPr>
          <p:cNvPr id="6" name="Straight Connector 5"/>
          <p:cNvCxnSpPr/>
          <p:nvPr/>
        </p:nvCxnSpPr>
        <p:spPr>
          <a:xfrm>
            <a:off x="0" y="6248400"/>
            <a:ext cx="9144000" cy="0"/>
          </a:xfrm>
          <a:prstGeom prst="line">
            <a:avLst/>
          </a:prstGeom>
          <a:ln w="63500">
            <a:solidFill>
              <a:srgbClr val="288B9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0" y="0"/>
            <a:ext cx="685800" cy="6858000"/>
          </a:xfrm>
          <a:prstGeom prst="rect">
            <a:avLst/>
          </a:prstGeom>
          <a:solidFill>
            <a:srgbClr val="288B90"/>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9418748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152400"/>
            <a:ext cx="6553200" cy="369332"/>
          </a:xfrm>
          <a:prstGeom prst="rect">
            <a:avLst/>
          </a:prstGeom>
          <a:noFill/>
        </p:spPr>
        <p:txBody>
          <a:bodyPr wrap="square" rtlCol="0">
            <a:spAutoFit/>
          </a:bodyPr>
          <a:lstStyle/>
          <a:p>
            <a:pPr algn="ctr"/>
            <a:r>
              <a:rPr lang="en-US" dirty="0" smtClean="0">
                <a:solidFill>
                  <a:schemeClr val="bg1"/>
                </a:solidFill>
              </a:rPr>
              <a:t>Lorenzo Foster’s Physics I AP Class Test Scores</a:t>
            </a:r>
            <a:endParaRPr lang="en-US" dirty="0">
              <a:solidFill>
                <a:schemeClr val="bg1"/>
              </a:solidFill>
            </a:endParaRPr>
          </a:p>
        </p:txBody>
      </p:sp>
      <p:sp>
        <p:nvSpPr>
          <p:cNvPr id="5" name="TextBox 4"/>
          <p:cNvSpPr txBox="1"/>
          <p:nvPr/>
        </p:nvSpPr>
        <p:spPr>
          <a:xfrm>
            <a:off x="322263" y="33319"/>
            <a:ext cx="8783637" cy="769441"/>
          </a:xfrm>
          <a:prstGeom prst="rect">
            <a:avLst/>
          </a:prstGeom>
          <a:noFill/>
        </p:spPr>
        <p:txBody>
          <a:bodyPr wrap="square" rtlCol="0">
            <a:spAutoFit/>
          </a:bodyPr>
          <a:lstStyle/>
          <a:p>
            <a:pPr algn="ctr"/>
            <a:r>
              <a:rPr lang="en-US" sz="2400" dirty="0" smtClean="0">
                <a:latin typeface="Arial" panose="020B0604020202020204" pitchFamily="34" charset="0"/>
                <a:cs typeface="Arial" panose="020B0604020202020204" pitchFamily="34" charset="0"/>
              </a:rPr>
              <a:t>Mr. Lorenzo Foster’s Physics I AP Class Test Scores </a:t>
            </a:r>
          </a:p>
          <a:p>
            <a:pPr algn="ctr"/>
            <a:r>
              <a:rPr lang="en-US" sz="2000" i="1" dirty="0" smtClean="0">
                <a:latin typeface="Arial" panose="020B0604020202020204" pitchFamily="34" charset="0"/>
                <a:cs typeface="Arial" panose="020B0604020202020204" pitchFamily="34" charset="0"/>
              </a:rPr>
              <a:t>Teaching Metacognitive Strategies Appears to Have Made an Impact!</a:t>
            </a:r>
            <a:endParaRPr lang="en-US" sz="2000" i="1" dirty="0">
              <a:latin typeface="Arial" panose="020B0604020202020204" pitchFamily="34" charset="0"/>
              <a:cs typeface="Arial" panose="020B0604020202020204" pitchFamily="34" charset="0"/>
            </a:endParaRP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7229" t="25806" r="61250" b="9190"/>
          <a:stretch/>
        </p:blipFill>
        <p:spPr bwMode="auto">
          <a:xfrm>
            <a:off x="3429000" y="857703"/>
            <a:ext cx="2474844" cy="5979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0" y="0"/>
            <a:ext cx="685800" cy="6858000"/>
          </a:xfrm>
          <a:prstGeom prst="rect">
            <a:avLst/>
          </a:prstGeom>
          <a:solidFill>
            <a:srgbClr val="288B90"/>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16975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C:\Users\Saundra\Desktop\Dropbox\Foster Physics I AP class photo.jpg"/>
          <p:cNvPicPr>
            <a:picLocks noChangeAspect="1" noChangeArrowheads="1"/>
          </p:cNvPicPr>
          <p:nvPr/>
        </p:nvPicPr>
        <p:blipFill rotWithShape="1">
          <a:blip r:embed="rId2">
            <a:extLst>
              <a:ext uri="{28A0092B-C50C-407E-A947-70E740481C1C}">
                <a14:useLocalDpi xmlns:a14="http://schemas.microsoft.com/office/drawing/2010/main" val="0"/>
              </a:ext>
            </a:extLst>
          </a:blip>
          <a:srcRect l="9292" t="20245" r="4833" b="12572"/>
          <a:stretch/>
        </p:blipFill>
        <p:spPr bwMode="auto">
          <a:xfrm>
            <a:off x="-15240" y="1905000"/>
            <a:ext cx="9126706" cy="44196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38113" y="381000"/>
            <a:ext cx="7620000" cy="954107"/>
          </a:xfrm>
          <a:prstGeom prst="rect">
            <a:avLst/>
          </a:prstGeom>
          <a:noFill/>
        </p:spPr>
        <p:txBody>
          <a:bodyPr wrap="square" rtlCol="0">
            <a:spAutoFit/>
          </a:bodyPr>
          <a:lstStyle/>
          <a:p>
            <a:pPr algn="ctr"/>
            <a:r>
              <a:rPr lang="en-US" sz="2800" dirty="0" smtClean="0">
                <a:latin typeface="Arial Black" panose="020B0A04020102020204" pitchFamily="34" charset="0"/>
              </a:rPr>
              <a:t>Physics I AP Students </a:t>
            </a:r>
          </a:p>
          <a:p>
            <a:pPr algn="ctr"/>
            <a:r>
              <a:rPr lang="en-US" sz="2800" dirty="0" smtClean="0">
                <a:latin typeface="Arial Black" panose="020B0A04020102020204" pitchFamily="34" charset="0"/>
              </a:rPr>
              <a:t>After Learning Their Test 2 Scores</a:t>
            </a:r>
            <a:endParaRPr lang="en-US" sz="2800" dirty="0">
              <a:latin typeface="Arial Black" panose="020B0A04020102020204" pitchFamily="34" charset="0"/>
            </a:endParaRPr>
          </a:p>
        </p:txBody>
      </p:sp>
    </p:spTree>
    <p:extLst>
      <p:ext uri="{BB962C8B-B14F-4D97-AF65-F5344CB8AC3E}">
        <p14:creationId xmlns:p14="http://schemas.microsoft.com/office/powerpoint/2010/main" val="3377091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88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7900988" y="823913"/>
            <a:ext cx="1143000" cy="480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sp>
        <p:nvSpPr>
          <p:cNvPr id="145411" name="Control 75"/>
          <p:cNvSpPr>
            <a:spLocks noChangeArrowheads="1" noChangeShapeType="1"/>
          </p:cNvSpPr>
          <p:nvPr/>
        </p:nvSpPr>
        <p:spPr bwMode="auto">
          <a:xfrm>
            <a:off x="9902825" y="5684838"/>
            <a:ext cx="5340350"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US" altLang="en-US" sz="1800">
              <a:solidFill>
                <a:srgbClr val="000000"/>
              </a:solidFill>
            </a:endParaRPr>
          </a:p>
        </p:txBody>
      </p:sp>
      <p:pic>
        <p:nvPicPr>
          <p:cNvPr id="145412" name="Pictur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863" y="6142038"/>
            <a:ext cx="9229726"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5413" name="Group 13"/>
          <p:cNvGrpSpPr>
            <a:grpSpLocks/>
          </p:cNvGrpSpPr>
          <p:nvPr/>
        </p:nvGrpSpPr>
        <p:grpSpPr bwMode="auto">
          <a:xfrm>
            <a:off x="7800975" y="6113463"/>
            <a:ext cx="1108075" cy="442912"/>
            <a:chOff x="5715000" y="6172200"/>
            <a:chExt cx="1447800" cy="609600"/>
          </a:xfrm>
        </p:grpSpPr>
        <p:pic>
          <p:nvPicPr>
            <p:cNvPr id="145416" name="Picture 6" descr="nsf4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61722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417" name="Picture 6" descr="BoR_seal_600[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6172200"/>
              <a:ext cx="609600"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Rectangle 2"/>
          <p:cNvSpPr/>
          <p:nvPr/>
        </p:nvSpPr>
        <p:spPr>
          <a:xfrm>
            <a:off x="372837" y="907859"/>
            <a:ext cx="8762999" cy="5219891"/>
          </a:xfrm>
          <a:prstGeom prst="rect">
            <a:avLst/>
          </a:prstGeom>
        </p:spPr>
        <p:txBody>
          <a:bodyPr wrap="square">
            <a:spAutoFit/>
          </a:bodyPr>
          <a:lstStyle/>
          <a:p>
            <a:pPr marL="342900" indent="-342900" algn="just" defTabSz="914400" fontAlgn="auto">
              <a:lnSpc>
                <a:spcPct val="90000"/>
              </a:lnSpc>
              <a:spcBef>
                <a:spcPct val="20000"/>
              </a:spcBef>
              <a:spcAft>
                <a:spcPts val="0"/>
              </a:spcAft>
              <a:buClr>
                <a:srgbClr val="461D7C"/>
              </a:buClr>
              <a:buFont typeface="Wingdings" panose="05000000000000000000" pitchFamily="2" charset="2"/>
              <a:buChar char="§"/>
              <a:defRPr/>
            </a:pPr>
            <a:r>
              <a:rPr lang="en-US" sz="2800" b="1" kern="0" dirty="0">
                <a:solidFill>
                  <a:prstClr val="black"/>
                </a:solidFill>
                <a:latin typeface="Calibri"/>
              </a:rPr>
              <a:t>Improved Study and Note Taking Skills</a:t>
            </a:r>
          </a:p>
          <a:p>
            <a:pPr marL="342900" indent="-342900" algn="just" defTabSz="914400" fontAlgn="auto">
              <a:lnSpc>
                <a:spcPct val="90000"/>
              </a:lnSpc>
              <a:spcBef>
                <a:spcPct val="20000"/>
              </a:spcBef>
              <a:spcAft>
                <a:spcPts val="0"/>
              </a:spcAft>
              <a:buClr>
                <a:srgbClr val="461D7C"/>
              </a:buClr>
              <a:buFont typeface="Wingdings" panose="05000000000000000000" pitchFamily="2" charset="2"/>
              <a:buChar char="§"/>
              <a:defRPr/>
            </a:pPr>
            <a:endParaRPr lang="en-US" sz="2800" kern="0" dirty="0">
              <a:solidFill>
                <a:srgbClr val="C00000"/>
              </a:solidFill>
              <a:latin typeface="Calibri"/>
            </a:endParaRPr>
          </a:p>
          <a:p>
            <a:pPr marL="342900" indent="-342900" algn="just" defTabSz="914400" fontAlgn="auto">
              <a:lnSpc>
                <a:spcPct val="90000"/>
              </a:lnSpc>
              <a:spcBef>
                <a:spcPct val="20000"/>
              </a:spcBef>
              <a:spcAft>
                <a:spcPts val="0"/>
              </a:spcAft>
              <a:buClr>
                <a:srgbClr val="461D7C"/>
              </a:buClr>
              <a:buFont typeface="Wingdings" panose="05000000000000000000" pitchFamily="2" charset="2"/>
              <a:buChar char="§"/>
              <a:defRPr/>
            </a:pPr>
            <a:r>
              <a:rPr lang="en-US" sz="2800" b="1" kern="0" dirty="0">
                <a:solidFill>
                  <a:srgbClr val="C00000"/>
                </a:solidFill>
                <a:latin typeface="Calibri"/>
              </a:rPr>
              <a:t>Enhanced Metacognitive skills</a:t>
            </a:r>
          </a:p>
          <a:p>
            <a:pPr marL="342900" indent="-342900" algn="just" defTabSz="914400" fontAlgn="auto">
              <a:lnSpc>
                <a:spcPct val="90000"/>
              </a:lnSpc>
              <a:spcBef>
                <a:spcPct val="20000"/>
              </a:spcBef>
              <a:spcAft>
                <a:spcPts val="0"/>
              </a:spcAft>
              <a:buClr>
                <a:srgbClr val="461D7C"/>
              </a:buClr>
              <a:buFont typeface="Wingdings" panose="05000000000000000000" pitchFamily="2" charset="2"/>
              <a:buChar char="§"/>
              <a:defRPr/>
            </a:pPr>
            <a:endParaRPr lang="en-US" sz="2800" kern="0" dirty="0">
              <a:solidFill>
                <a:prstClr val="black"/>
              </a:solidFill>
              <a:latin typeface="Calibri"/>
            </a:endParaRPr>
          </a:p>
          <a:p>
            <a:pPr marL="342900" indent="-342900" algn="just" defTabSz="914400" fontAlgn="auto">
              <a:lnSpc>
                <a:spcPct val="90000"/>
              </a:lnSpc>
              <a:spcBef>
                <a:spcPct val="20000"/>
              </a:spcBef>
              <a:spcAft>
                <a:spcPts val="0"/>
              </a:spcAft>
              <a:buClr>
                <a:srgbClr val="461D7C"/>
              </a:buClr>
              <a:buFont typeface="Wingdings" panose="05000000000000000000" pitchFamily="2" charset="2"/>
              <a:buChar char="§"/>
              <a:defRPr/>
            </a:pPr>
            <a:r>
              <a:rPr lang="en-US" sz="2800" kern="0" dirty="0">
                <a:solidFill>
                  <a:prstClr val="black"/>
                </a:solidFill>
                <a:latin typeface="Calibri"/>
              </a:rPr>
              <a:t>Development of Group Interaction Skills</a:t>
            </a:r>
          </a:p>
          <a:p>
            <a:pPr marL="342900" indent="-342900" algn="just" defTabSz="914400" fontAlgn="auto">
              <a:lnSpc>
                <a:spcPct val="90000"/>
              </a:lnSpc>
              <a:spcBef>
                <a:spcPct val="20000"/>
              </a:spcBef>
              <a:spcAft>
                <a:spcPts val="0"/>
              </a:spcAft>
              <a:buClr>
                <a:srgbClr val="461D7C"/>
              </a:buClr>
              <a:buFont typeface="Wingdings" panose="05000000000000000000" pitchFamily="2" charset="2"/>
              <a:buChar char="§"/>
              <a:defRPr/>
            </a:pPr>
            <a:endParaRPr lang="en-US" sz="2800" kern="0" dirty="0">
              <a:solidFill>
                <a:prstClr val="black"/>
              </a:solidFill>
              <a:latin typeface="Calibri"/>
            </a:endParaRPr>
          </a:p>
          <a:p>
            <a:pPr marL="342900" indent="-342900" algn="just" defTabSz="914400" fontAlgn="auto">
              <a:lnSpc>
                <a:spcPct val="90000"/>
              </a:lnSpc>
              <a:spcBef>
                <a:spcPct val="20000"/>
              </a:spcBef>
              <a:spcAft>
                <a:spcPts val="0"/>
              </a:spcAft>
              <a:buClr>
                <a:srgbClr val="461D7C"/>
              </a:buClr>
              <a:buFont typeface="Wingdings" panose="05000000000000000000" pitchFamily="2" charset="2"/>
              <a:buChar char="§"/>
              <a:defRPr/>
            </a:pPr>
            <a:r>
              <a:rPr lang="en-US" sz="2800" b="1" kern="0" dirty="0">
                <a:solidFill>
                  <a:prstClr val="black"/>
                </a:solidFill>
                <a:latin typeface="Calibri"/>
              </a:rPr>
              <a:t>Improved Time Management Skills</a:t>
            </a:r>
          </a:p>
          <a:p>
            <a:pPr marL="342900" indent="-342900" algn="just" defTabSz="914400" fontAlgn="auto">
              <a:lnSpc>
                <a:spcPct val="90000"/>
              </a:lnSpc>
              <a:spcBef>
                <a:spcPct val="20000"/>
              </a:spcBef>
              <a:spcAft>
                <a:spcPts val="0"/>
              </a:spcAft>
              <a:buClr>
                <a:srgbClr val="461D7C"/>
              </a:buClr>
              <a:buFont typeface="Wingdings" panose="05000000000000000000" pitchFamily="2" charset="2"/>
              <a:buChar char="§"/>
              <a:defRPr/>
            </a:pPr>
            <a:endParaRPr lang="en-US" sz="2800" kern="0" dirty="0">
              <a:solidFill>
                <a:prstClr val="black"/>
              </a:solidFill>
              <a:latin typeface="Calibri"/>
            </a:endParaRPr>
          </a:p>
          <a:p>
            <a:pPr marL="342900" indent="-342900" algn="just" defTabSz="914400" fontAlgn="auto">
              <a:lnSpc>
                <a:spcPct val="90000"/>
              </a:lnSpc>
              <a:spcBef>
                <a:spcPct val="20000"/>
              </a:spcBef>
              <a:spcAft>
                <a:spcPts val="0"/>
              </a:spcAft>
              <a:buClr>
                <a:srgbClr val="461D7C"/>
              </a:buClr>
              <a:buFont typeface="Wingdings" panose="05000000000000000000" pitchFamily="2" charset="2"/>
              <a:buChar char="§"/>
              <a:defRPr/>
            </a:pPr>
            <a:r>
              <a:rPr lang="en-US" sz="2800" b="1" kern="0" dirty="0">
                <a:solidFill>
                  <a:prstClr val="black"/>
                </a:solidFill>
                <a:latin typeface="Calibri"/>
              </a:rPr>
              <a:t>Enhanced Science Comprehension Through Research</a:t>
            </a:r>
          </a:p>
          <a:p>
            <a:pPr marL="342900" indent="-342900" algn="just" defTabSz="914400" fontAlgn="auto">
              <a:lnSpc>
                <a:spcPct val="90000"/>
              </a:lnSpc>
              <a:spcBef>
                <a:spcPct val="20000"/>
              </a:spcBef>
              <a:spcAft>
                <a:spcPts val="0"/>
              </a:spcAft>
              <a:buClr>
                <a:srgbClr val="461D7C"/>
              </a:buClr>
              <a:buFont typeface="Wingdings" panose="05000000000000000000" pitchFamily="2" charset="2"/>
              <a:buChar char="§"/>
              <a:defRPr/>
            </a:pPr>
            <a:endParaRPr lang="en-US" sz="2800" kern="0" dirty="0">
              <a:solidFill>
                <a:prstClr val="black"/>
              </a:solidFill>
              <a:latin typeface="Calibri"/>
            </a:endParaRPr>
          </a:p>
          <a:p>
            <a:pPr marL="342900" indent="-342900" algn="just" defTabSz="914400" fontAlgn="auto">
              <a:lnSpc>
                <a:spcPct val="90000"/>
              </a:lnSpc>
              <a:spcBef>
                <a:spcPct val="20000"/>
              </a:spcBef>
              <a:spcAft>
                <a:spcPts val="0"/>
              </a:spcAft>
              <a:buClr>
                <a:srgbClr val="461D7C"/>
              </a:buClr>
              <a:buFont typeface="Wingdings" panose="05000000000000000000" pitchFamily="2" charset="2"/>
              <a:buChar char="§"/>
              <a:defRPr/>
            </a:pPr>
            <a:r>
              <a:rPr lang="en-US" sz="2800" kern="0" dirty="0">
                <a:solidFill>
                  <a:prstClr val="black"/>
                </a:solidFill>
                <a:latin typeface="Calibri"/>
              </a:rPr>
              <a:t>Development of Mentoring Skills</a:t>
            </a:r>
          </a:p>
        </p:txBody>
      </p:sp>
      <p:sp>
        <p:nvSpPr>
          <p:cNvPr id="11" name="TextBox 10"/>
          <p:cNvSpPr txBox="1"/>
          <p:nvPr/>
        </p:nvSpPr>
        <p:spPr>
          <a:xfrm>
            <a:off x="0" y="0"/>
            <a:ext cx="9144000" cy="708025"/>
          </a:xfrm>
          <a:prstGeom prst="rect">
            <a:avLst/>
          </a:prstGeom>
          <a:solidFill>
            <a:srgbClr val="461D7C"/>
          </a:solidFill>
        </p:spPr>
        <p:txBody>
          <a:bodyPr>
            <a:spAutoFit/>
          </a:bodyPr>
          <a:lstStyle/>
          <a:p>
            <a:pPr algn="ctr" eaLnBrk="1" fontAlgn="auto" hangingPunct="1">
              <a:spcBef>
                <a:spcPts val="0"/>
              </a:spcBef>
              <a:spcAft>
                <a:spcPts val="0"/>
              </a:spcAft>
              <a:defRPr/>
            </a:pPr>
            <a:r>
              <a:rPr lang="en-US" sz="4000" b="1" cap="small" dirty="0">
                <a:solidFill>
                  <a:prstClr val="white"/>
                </a:solidFill>
                <a:latin typeface="Calibri"/>
                <a:cs typeface="Arial" panose="020B0604020202020204" pitchFamily="34" charset="0"/>
              </a:rPr>
              <a:t>Elements of LSU HHMI/LA-STEM Programs</a:t>
            </a:r>
          </a:p>
        </p:txBody>
      </p:sp>
    </p:spTree>
    <p:extLst>
      <p:ext uri="{BB962C8B-B14F-4D97-AF65-F5344CB8AC3E}">
        <p14:creationId xmlns:p14="http://schemas.microsoft.com/office/powerpoint/2010/main" val="2308246285"/>
      </p:ext>
    </p:extLst>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19150" y="152400"/>
            <a:ext cx="7620000" cy="954107"/>
          </a:xfrm>
          <a:prstGeom prst="rect">
            <a:avLst/>
          </a:prstGeom>
          <a:noFill/>
        </p:spPr>
        <p:txBody>
          <a:bodyPr wrap="square" rtlCol="0">
            <a:spAutoFit/>
          </a:bodyPr>
          <a:lstStyle/>
          <a:p>
            <a:pPr algn="ctr"/>
            <a:r>
              <a:rPr lang="en-US" sz="2800" dirty="0" smtClean="0">
                <a:latin typeface="Arial Black" panose="020B0A04020102020204" pitchFamily="34" charset="0"/>
              </a:rPr>
              <a:t>Physics I AP Students </a:t>
            </a:r>
          </a:p>
          <a:p>
            <a:pPr algn="ctr"/>
            <a:r>
              <a:rPr lang="en-US" sz="2800" dirty="0" smtClean="0">
                <a:latin typeface="Arial Black" panose="020B0A04020102020204" pitchFamily="34" charset="0"/>
              </a:rPr>
              <a:t>After Learning Their Test 3 Scores</a:t>
            </a:r>
            <a:endParaRPr lang="en-US" sz="2800" dirty="0">
              <a:latin typeface="Arial Black" panose="020B0A04020102020204" pitchFamily="34" charset="0"/>
            </a:endParaRPr>
          </a:p>
        </p:txBody>
      </p:sp>
      <p:pic>
        <p:nvPicPr>
          <p:cNvPr id="25602" name="Picture 2" descr="C:\Users\Saundra\Desktop\Dropbox\Camera Uploads\2015-04-30 12.54.0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96" t="9304" r="5037" b="2103"/>
          <a:stretch/>
        </p:blipFill>
        <p:spPr bwMode="auto">
          <a:xfrm>
            <a:off x="712469" y="1289713"/>
            <a:ext cx="7833361" cy="556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9961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288B90"/>
        </a:solidFill>
        <a:effectLst/>
      </p:bgPr>
    </p:bg>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836" t="20048" r="28022" b="52714"/>
          <a:stretch/>
        </p:blipFill>
        <p:spPr bwMode="auto">
          <a:xfrm>
            <a:off x="1348352" y="1752600"/>
            <a:ext cx="7086022"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764" t="30852" r="13908" b="40546"/>
          <a:stretch/>
        </p:blipFill>
        <p:spPr bwMode="auto">
          <a:xfrm>
            <a:off x="1348352" y="228600"/>
            <a:ext cx="7044264"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2953" y="4518023"/>
            <a:ext cx="9144000" cy="2369880"/>
          </a:xfrm>
          <a:prstGeom prst="rect">
            <a:avLst/>
          </a:prstGeom>
          <a:noFill/>
        </p:spPr>
        <p:txBody>
          <a:bodyPr wrap="square" rtlCol="0">
            <a:spAutoFit/>
          </a:bodyPr>
          <a:lstStyle/>
          <a:p>
            <a:pPr algn="ctr"/>
            <a:r>
              <a:rPr lang="en-US" sz="2400" b="1" dirty="0" smtClean="0">
                <a:solidFill>
                  <a:srgbClr val="E9B200"/>
                </a:solidFill>
              </a:rPr>
              <a:t>Metacognition</a:t>
            </a:r>
            <a:r>
              <a:rPr lang="en-US" sz="2400" b="1" dirty="0">
                <a:solidFill>
                  <a:srgbClr val="E9B200"/>
                </a:solidFill>
              </a:rPr>
              <a:t>: An Effective Tool to Promote Success </a:t>
            </a:r>
            <a:endParaRPr lang="en-US" sz="2400" b="1" dirty="0" smtClean="0">
              <a:solidFill>
                <a:srgbClr val="E9B200"/>
              </a:solidFill>
            </a:endParaRPr>
          </a:p>
          <a:p>
            <a:pPr algn="ctr"/>
            <a:r>
              <a:rPr lang="en-US" sz="2400" b="1" dirty="0" smtClean="0">
                <a:solidFill>
                  <a:srgbClr val="E9B200"/>
                </a:solidFill>
              </a:rPr>
              <a:t>in </a:t>
            </a:r>
            <a:r>
              <a:rPr lang="en-US" sz="2400" b="1" dirty="0">
                <a:solidFill>
                  <a:srgbClr val="E9B200"/>
                </a:solidFill>
              </a:rPr>
              <a:t>College Science </a:t>
            </a:r>
            <a:r>
              <a:rPr lang="en-US" sz="2400" b="1" dirty="0" smtClean="0">
                <a:solidFill>
                  <a:srgbClr val="E9B200"/>
                </a:solidFill>
              </a:rPr>
              <a:t>Learning*</a:t>
            </a:r>
          </a:p>
          <a:p>
            <a:pPr algn="ctr"/>
            <a:r>
              <a:rPr lang="en-US" sz="2000" b="1" dirty="0" smtClean="0">
                <a:solidFill>
                  <a:srgbClr val="E9B200"/>
                </a:solidFill>
              </a:rPr>
              <a:t>Ningfeng  Zhao</a:t>
            </a:r>
            <a:r>
              <a:rPr lang="en-US" sz="2000" b="1" baseline="30000" dirty="0" smtClean="0">
                <a:solidFill>
                  <a:srgbClr val="E9B200"/>
                </a:solidFill>
              </a:rPr>
              <a:t>1</a:t>
            </a:r>
            <a:r>
              <a:rPr lang="en-US" sz="2000" b="1" dirty="0" smtClean="0">
                <a:solidFill>
                  <a:srgbClr val="E9B200"/>
                </a:solidFill>
              </a:rPr>
              <a:t>, Jeffrey Wardeska</a:t>
            </a:r>
            <a:r>
              <a:rPr lang="en-US" sz="2000" b="1" baseline="30000" dirty="0" smtClean="0">
                <a:solidFill>
                  <a:srgbClr val="E9B200"/>
                </a:solidFill>
              </a:rPr>
              <a:t>1</a:t>
            </a:r>
            <a:r>
              <a:rPr lang="en-US" sz="2000" b="1" dirty="0" smtClean="0">
                <a:solidFill>
                  <a:srgbClr val="E9B200"/>
                </a:solidFill>
              </a:rPr>
              <a:t>, Saundra McGuire</a:t>
            </a:r>
            <a:r>
              <a:rPr lang="en-US" sz="2000" b="1" baseline="30000" dirty="0" smtClean="0">
                <a:solidFill>
                  <a:srgbClr val="E9B200"/>
                </a:solidFill>
              </a:rPr>
              <a:t>2</a:t>
            </a:r>
            <a:r>
              <a:rPr lang="en-US" sz="2000" b="1" dirty="0" smtClean="0">
                <a:solidFill>
                  <a:srgbClr val="E9B200"/>
                </a:solidFill>
              </a:rPr>
              <a:t>, Elzbieta Cook</a:t>
            </a:r>
            <a:r>
              <a:rPr lang="en-US" sz="2000" b="1" baseline="30000" dirty="0" smtClean="0">
                <a:solidFill>
                  <a:srgbClr val="E9B200"/>
                </a:solidFill>
              </a:rPr>
              <a:t>2</a:t>
            </a:r>
            <a:endParaRPr lang="en-US" sz="2000" dirty="0" smtClean="0">
              <a:solidFill>
                <a:srgbClr val="E9B200"/>
              </a:solidFill>
            </a:endParaRPr>
          </a:p>
          <a:p>
            <a:pPr algn="ctr"/>
            <a:r>
              <a:rPr lang="en-US" sz="2000" dirty="0">
                <a:solidFill>
                  <a:srgbClr val="E9B200"/>
                </a:solidFill>
              </a:rPr>
              <a:t>	</a:t>
            </a:r>
            <a:r>
              <a:rPr lang="en-US" sz="2000" baseline="30000" dirty="0" smtClean="0">
                <a:solidFill>
                  <a:srgbClr val="E9B200"/>
                </a:solidFill>
              </a:rPr>
              <a:t>1</a:t>
            </a:r>
            <a:r>
              <a:rPr lang="en-US" sz="2000" dirty="0" smtClean="0">
                <a:solidFill>
                  <a:srgbClr val="E9B200"/>
                </a:solidFill>
              </a:rPr>
              <a:t>Department of Chemistry, East Tennessee State University</a:t>
            </a:r>
          </a:p>
          <a:p>
            <a:pPr algn="ctr"/>
            <a:r>
              <a:rPr lang="en-US" sz="2000" dirty="0">
                <a:solidFill>
                  <a:srgbClr val="E9B200"/>
                </a:solidFill>
              </a:rPr>
              <a:t>	</a:t>
            </a:r>
            <a:r>
              <a:rPr lang="en-US" sz="2000" baseline="30000" dirty="0" smtClean="0">
                <a:solidFill>
                  <a:srgbClr val="E9B200"/>
                </a:solidFill>
              </a:rPr>
              <a:t>2</a:t>
            </a:r>
            <a:r>
              <a:rPr lang="en-US" sz="2000" dirty="0" smtClean="0">
                <a:solidFill>
                  <a:srgbClr val="E9B200"/>
                </a:solidFill>
              </a:rPr>
              <a:t>Department of Chemistry, Louisiana State University</a:t>
            </a:r>
          </a:p>
          <a:p>
            <a:pPr algn="ctr"/>
            <a:endParaRPr lang="en-US" sz="2000" dirty="0" smtClean="0">
              <a:solidFill>
                <a:srgbClr val="E9B200"/>
              </a:solidFill>
            </a:endParaRPr>
          </a:p>
          <a:p>
            <a:pPr algn="ctr"/>
            <a:r>
              <a:rPr lang="en-US" sz="2000" dirty="0" smtClean="0">
                <a:solidFill>
                  <a:srgbClr val="E9B200"/>
                </a:solidFill>
              </a:rPr>
              <a:t>*</a:t>
            </a:r>
            <a:r>
              <a:rPr lang="en-US" sz="2000" dirty="0">
                <a:solidFill>
                  <a:srgbClr val="E9B200"/>
                </a:solidFill>
              </a:rPr>
              <a:t>March/April 2014 issue of JCST, Vol. 43, No. 4, pages 48-54</a:t>
            </a:r>
          </a:p>
        </p:txBody>
      </p:sp>
      <p:pic>
        <p:nvPicPr>
          <p:cNvPr id="25604"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 b="82785"/>
          <a:stretch/>
        </p:blipFill>
        <p:spPr bwMode="auto">
          <a:xfrm>
            <a:off x="2667000" y="3574952"/>
            <a:ext cx="4114800" cy="9350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Connector 7"/>
          <p:cNvCxnSpPr/>
          <p:nvPr/>
        </p:nvCxnSpPr>
        <p:spPr>
          <a:xfrm>
            <a:off x="0" y="3574952"/>
            <a:ext cx="9144000" cy="0"/>
          </a:xfrm>
          <a:prstGeom prst="line">
            <a:avLst/>
          </a:prstGeom>
          <a:ln w="635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71119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1066800" y="1981200"/>
            <a:ext cx="7467600" cy="2286000"/>
          </a:xfrm>
        </p:spPr>
        <p:txBody>
          <a:bodyPr/>
          <a:lstStyle/>
          <a:p>
            <a:pPr algn="ctr" eaLnBrk="1" hangingPunct="1"/>
            <a:r>
              <a:rPr lang="en-US" b="1" i="0" dirty="0" smtClean="0">
                <a:solidFill>
                  <a:schemeClr val="tx1"/>
                </a:solidFill>
                <a:latin typeface="Rockwell" pitchFamily="18" charset="0"/>
              </a:rPr>
              <a:t>Sharing Strategies that Have Worked for Others Can Be Very Motivational</a:t>
            </a:r>
          </a:p>
        </p:txBody>
      </p:sp>
      <p:sp>
        <p:nvSpPr>
          <p:cNvPr id="5" name="Rectangle 4"/>
          <p:cNvSpPr/>
          <p:nvPr/>
        </p:nvSpPr>
        <p:spPr>
          <a:xfrm>
            <a:off x="0" y="0"/>
            <a:ext cx="685800" cy="6858000"/>
          </a:xfrm>
          <a:prstGeom prst="rect">
            <a:avLst/>
          </a:prstGeom>
          <a:solidFill>
            <a:srgbClr val="288B90"/>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8082220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8"/>
          <p:cNvSpPr>
            <a:spLocks noChangeArrowheads="1"/>
          </p:cNvSpPr>
          <p:nvPr/>
        </p:nvSpPr>
        <p:spPr bwMode="auto">
          <a:xfrm>
            <a:off x="0" y="0"/>
            <a:ext cx="9144000" cy="1008063"/>
          </a:xfrm>
          <a:prstGeom prst="rect">
            <a:avLst/>
          </a:prstGeom>
          <a:solidFill>
            <a:srgbClr val="288B90"/>
          </a:solidFill>
          <a:ln>
            <a:noFill/>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7411" name="Text Box 29"/>
          <p:cNvSpPr txBox="1">
            <a:spLocks noChangeArrowheads="1"/>
          </p:cNvSpPr>
          <p:nvPr/>
        </p:nvSpPr>
        <p:spPr bwMode="auto">
          <a:xfrm>
            <a:off x="0" y="304800"/>
            <a:ext cx="9144000" cy="509588"/>
          </a:xfrm>
          <a:prstGeom prst="rect">
            <a:avLst/>
          </a:prstGeom>
          <a:solidFill>
            <a:srgbClr val="288B90"/>
          </a:solidFill>
          <a:ln>
            <a:noFill/>
          </a:ln>
        </p:spPr>
        <p:txBody>
          <a:bodyPr lIns="82058" tIns="41029" rIns="82058" bIns="41029">
            <a:spAutoFit/>
          </a:bodyPr>
          <a:lstStyle>
            <a:lvl1pPr defTabSz="820738" eaLnBrk="0" hangingPunct="0">
              <a:defRPr sz="2400">
                <a:solidFill>
                  <a:schemeClr val="tx1"/>
                </a:solidFill>
                <a:latin typeface="Times New Roman" pitchFamily="18" charset="0"/>
              </a:defRPr>
            </a:lvl1pPr>
            <a:lvl2pPr marL="742950" indent="-285750" defTabSz="820738" eaLnBrk="0" hangingPunct="0">
              <a:defRPr sz="2400">
                <a:solidFill>
                  <a:schemeClr val="tx1"/>
                </a:solidFill>
                <a:latin typeface="Times New Roman" pitchFamily="18" charset="0"/>
              </a:defRPr>
            </a:lvl2pPr>
            <a:lvl3pPr marL="1143000" indent="-228600" defTabSz="820738" eaLnBrk="0" hangingPunct="0">
              <a:defRPr sz="2400">
                <a:solidFill>
                  <a:schemeClr val="tx1"/>
                </a:solidFill>
                <a:latin typeface="Times New Roman" pitchFamily="18" charset="0"/>
              </a:defRPr>
            </a:lvl3pPr>
            <a:lvl4pPr marL="1600200" indent="-228600" defTabSz="820738" eaLnBrk="0" hangingPunct="0">
              <a:defRPr sz="2400">
                <a:solidFill>
                  <a:schemeClr val="tx1"/>
                </a:solidFill>
                <a:latin typeface="Times New Roman" pitchFamily="18" charset="0"/>
              </a:defRPr>
            </a:lvl4pPr>
            <a:lvl5pPr marL="2057400" indent="-228600" defTabSz="820738" eaLnBrk="0" hangingPunct="0">
              <a:defRPr sz="2400">
                <a:solidFill>
                  <a:schemeClr val="tx1"/>
                </a:solidFill>
                <a:latin typeface="Times New Roman" pitchFamily="18" charset="0"/>
              </a:defRPr>
            </a:lvl5pPr>
            <a:lvl6pPr marL="2514600" indent="-228600" defTabSz="820738" eaLnBrk="0" fontAlgn="base" hangingPunct="0">
              <a:spcBef>
                <a:spcPct val="0"/>
              </a:spcBef>
              <a:spcAft>
                <a:spcPct val="0"/>
              </a:spcAft>
              <a:defRPr sz="2400">
                <a:solidFill>
                  <a:schemeClr val="tx1"/>
                </a:solidFill>
                <a:latin typeface="Times New Roman" pitchFamily="18" charset="0"/>
              </a:defRPr>
            </a:lvl6pPr>
            <a:lvl7pPr marL="2971800" indent="-228600" defTabSz="820738" eaLnBrk="0" fontAlgn="base" hangingPunct="0">
              <a:spcBef>
                <a:spcPct val="0"/>
              </a:spcBef>
              <a:spcAft>
                <a:spcPct val="0"/>
              </a:spcAft>
              <a:defRPr sz="2400">
                <a:solidFill>
                  <a:schemeClr val="tx1"/>
                </a:solidFill>
                <a:latin typeface="Times New Roman" pitchFamily="18" charset="0"/>
              </a:defRPr>
            </a:lvl7pPr>
            <a:lvl8pPr marL="3429000" indent="-228600" defTabSz="820738" eaLnBrk="0" fontAlgn="base" hangingPunct="0">
              <a:spcBef>
                <a:spcPct val="0"/>
              </a:spcBef>
              <a:spcAft>
                <a:spcPct val="0"/>
              </a:spcAft>
              <a:defRPr sz="2400">
                <a:solidFill>
                  <a:schemeClr val="tx1"/>
                </a:solidFill>
                <a:latin typeface="Times New Roman" pitchFamily="18" charset="0"/>
              </a:defRPr>
            </a:lvl8pPr>
            <a:lvl9pPr marL="3886200" indent="-228600" defTabSz="820738"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US" altLang="en-US" sz="2800" dirty="0">
                <a:solidFill>
                  <a:schemeClr val="bg1"/>
                </a:solidFill>
                <a:latin typeface="Verdana" pitchFamily="34" charset="0"/>
              </a:rPr>
              <a:t>Before and</a:t>
            </a:r>
            <a:r>
              <a:rPr lang="en-US" altLang="en-US" sz="2800" dirty="0">
                <a:solidFill>
                  <a:srgbClr val="92D050"/>
                </a:solidFill>
                <a:latin typeface="Verdana" pitchFamily="34" charset="0"/>
              </a:rPr>
              <a:t> </a:t>
            </a:r>
            <a:r>
              <a:rPr lang="en-US" altLang="en-US" sz="2800" dirty="0">
                <a:solidFill>
                  <a:srgbClr val="FF0000"/>
                </a:solidFill>
                <a:latin typeface="Verdana" pitchFamily="34" charset="0"/>
              </a:rPr>
              <a:t>After</a:t>
            </a:r>
            <a:endParaRPr lang="en-US" altLang="en-US" sz="2000" dirty="0">
              <a:solidFill>
                <a:srgbClr val="FF0000"/>
              </a:solidFill>
              <a:latin typeface="Verdana" pitchFamily="34" charset="0"/>
            </a:endParaRPr>
          </a:p>
        </p:txBody>
      </p:sp>
      <p:sp>
        <p:nvSpPr>
          <p:cNvPr id="2078" name="Rectangle 30"/>
          <p:cNvSpPr>
            <a:spLocks noChangeArrowheads="1"/>
          </p:cNvSpPr>
          <p:nvPr/>
        </p:nvSpPr>
        <p:spPr bwMode="auto">
          <a:xfrm>
            <a:off x="0" y="6315075"/>
            <a:ext cx="9144000" cy="542925"/>
          </a:xfrm>
          <a:prstGeom prst="rect">
            <a:avLst/>
          </a:prstGeom>
          <a:solidFill>
            <a:srgbClr val="288B90"/>
          </a:solidFill>
          <a:ln w="9525">
            <a:noFill/>
            <a:miter lim="800000"/>
            <a:headEnd/>
            <a:tailEnd/>
          </a:ln>
        </p:spPr>
        <p:txBody>
          <a:bodyPr wrap="none" anchor="ctr"/>
          <a:lstStyle/>
          <a:p>
            <a:pPr algn="ctr" defTabSz="820738">
              <a:spcBef>
                <a:spcPct val="50000"/>
              </a:spcBef>
              <a:tabLst>
                <a:tab pos="401638" algn="l"/>
              </a:tabLst>
              <a:defRPr/>
            </a:pPr>
            <a:endParaRPr lang="en-US" sz="1200" dirty="0">
              <a:ln w="18415" cmpd="sng">
                <a:solidFill>
                  <a:srgbClr val="FFFFFF"/>
                </a:solidFill>
                <a:prstDash val="solid"/>
              </a:ln>
              <a:solidFill>
                <a:srgbClr val="FFFFFF"/>
              </a:solidFill>
              <a:effectLst>
                <a:outerShdw blurRad="38100" dist="38100" dir="2700000" algn="tl">
                  <a:srgbClr val="000000">
                    <a:alpha val="43137"/>
                  </a:srgbClr>
                </a:outerShdw>
              </a:effectLst>
              <a:latin typeface="Arial" pitchFamily="34" charset="0"/>
              <a:cs typeface="Arial" pitchFamily="34" charset="0"/>
            </a:endParaRPr>
          </a:p>
        </p:txBody>
      </p:sp>
      <p:sp>
        <p:nvSpPr>
          <p:cNvPr id="32" name="Text Box 11"/>
          <p:cNvSpPr txBox="1">
            <a:spLocks noChangeArrowheads="1"/>
          </p:cNvSpPr>
          <p:nvPr/>
        </p:nvSpPr>
        <p:spPr bwMode="auto">
          <a:xfrm rot="4437313">
            <a:off x="81757" y="4483893"/>
            <a:ext cx="3422650" cy="252413"/>
          </a:xfrm>
          <a:prstGeom prst="rect">
            <a:avLst/>
          </a:prstGeom>
          <a:noFill/>
          <a:ln w="9525">
            <a:noFill/>
            <a:miter lim="800000"/>
            <a:headEnd/>
            <a:tailEnd/>
          </a:ln>
        </p:spPr>
        <p:txBody>
          <a:bodyPr lIns="82058" tIns="41029" rIns="82058" bIns="41029">
            <a:spAutoFit/>
          </a:bodyPr>
          <a:lstStyle/>
          <a:p>
            <a:pPr defTabSz="820738">
              <a:spcBef>
                <a:spcPct val="50000"/>
              </a:spcBef>
              <a:defRPr/>
            </a:pPr>
            <a:r>
              <a:rPr lang="en-US" sz="1100" b="1" dirty="0">
                <a:solidFill>
                  <a:schemeClr val="bg1">
                    <a:lumMod val="95000"/>
                  </a:schemeClr>
                </a:solidFill>
              </a:rPr>
              <a:t>Meaningful Learning             Rote </a:t>
            </a:r>
            <a:r>
              <a:rPr lang="en-US" sz="1100" b="1" dirty="0">
                <a:solidFill>
                  <a:schemeClr val="bg1">
                    <a:lumMod val="95000"/>
                  </a:schemeClr>
                </a:solidFill>
                <a:latin typeface="Arial" pitchFamily="34" charset="0"/>
                <a:cs typeface="Arial" pitchFamily="34" charset="0"/>
              </a:rPr>
              <a:t>Learning</a:t>
            </a:r>
          </a:p>
        </p:txBody>
      </p:sp>
      <p:sp>
        <p:nvSpPr>
          <p:cNvPr id="17414" name="TextBox 27"/>
          <p:cNvSpPr txBox="1">
            <a:spLocks noChangeArrowheads="1"/>
          </p:cNvSpPr>
          <p:nvPr/>
        </p:nvSpPr>
        <p:spPr bwMode="auto">
          <a:xfrm>
            <a:off x="1066800" y="1127760"/>
            <a:ext cx="7945199" cy="6284797"/>
          </a:xfrm>
          <a:prstGeom prst="rect">
            <a:avLst/>
          </a:prstGeom>
          <a:noFill/>
          <a:ln w="9525">
            <a:noFill/>
            <a:miter lim="800000"/>
            <a:headEnd/>
            <a:tailEnd/>
          </a:ln>
        </p:spPr>
        <p:txBody>
          <a:bodyPr wrap="square">
            <a:spAutoFit/>
          </a:bodyPr>
          <a:lstStyle/>
          <a:p>
            <a:pPr marL="457200" indent="-457200">
              <a:lnSpc>
                <a:spcPct val="90000"/>
              </a:lnSpc>
              <a:buFont typeface="Wingdings" panose="05000000000000000000" pitchFamily="2" charset="2"/>
              <a:buChar char="§"/>
              <a:defRPr/>
            </a:pPr>
            <a:r>
              <a:rPr lang="en-US" sz="3200" dirty="0"/>
              <a:t>Robert, freshman chemistry student</a:t>
            </a:r>
          </a:p>
          <a:p>
            <a:pPr>
              <a:lnSpc>
                <a:spcPct val="90000"/>
              </a:lnSpc>
              <a:defRPr/>
            </a:pPr>
            <a:r>
              <a:rPr lang="en-US" sz="3200" dirty="0"/>
              <a:t>     42,  </a:t>
            </a:r>
            <a:r>
              <a:rPr lang="en-US" sz="3200" u="sng" dirty="0">
                <a:solidFill>
                  <a:srgbClr val="FF3300"/>
                </a:solidFill>
              </a:rPr>
              <a:t>100, 100, </a:t>
            </a:r>
            <a:r>
              <a:rPr lang="en-US" sz="3200" u="sng" dirty="0" smtClean="0">
                <a:solidFill>
                  <a:srgbClr val="FF3300"/>
                </a:solidFill>
              </a:rPr>
              <a:t>100</a:t>
            </a:r>
            <a:r>
              <a:rPr lang="en-US" sz="3200" dirty="0" smtClean="0">
                <a:solidFill>
                  <a:srgbClr val="FF3300"/>
                </a:solidFill>
              </a:rPr>
              <a:t>		A in course</a:t>
            </a:r>
            <a:endParaRPr lang="en-US" sz="3200" u="sng" dirty="0">
              <a:solidFill>
                <a:srgbClr val="FF3300"/>
              </a:solidFill>
            </a:endParaRPr>
          </a:p>
          <a:p>
            <a:pPr marL="457200" indent="-457200">
              <a:lnSpc>
                <a:spcPct val="90000"/>
              </a:lnSpc>
              <a:buFont typeface="Wingdings" panose="05000000000000000000" pitchFamily="2" charset="2"/>
              <a:buChar char="§"/>
              <a:defRPr/>
            </a:pPr>
            <a:r>
              <a:rPr lang="en-US" sz="3200" dirty="0"/>
              <a:t>Michael, senior pre-med organic student</a:t>
            </a:r>
          </a:p>
          <a:p>
            <a:pPr>
              <a:lnSpc>
                <a:spcPct val="90000"/>
              </a:lnSpc>
              <a:defRPr/>
            </a:pPr>
            <a:r>
              <a:rPr lang="en-US" sz="3200" dirty="0"/>
              <a:t>	30,  28,  </a:t>
            </a:r>
            <a:r>
              <a:rPr lang="en-US" sz="3200" u="sng" dirty="0">
                <a:solidFill>
                  <a:srgbClr val="FF0000"/>
                </a:solidFill>
              </a:rPr>
              <a:t>80,  </a:t>
            </a:r>
            <a:r>
              <a:rPr lang="en-US" sz="3200" u="sng" dirty="0" smtClean="0">
                <a:solidFill>
                  <a:srgbClr val="FF0000"/>
                </a:solidFill>
              </a:rPr>
              <a:t>91</a:t>
            </a:r>
            <a:r>
              <a:rPr lang="en-US" sz="3200" dirty="0" smtClean="0">
                <a:solidFill>
                  <a:srgbClr val="FF0000"/>
                </a:solidFill>
              </a:rPr>
              <a:t>		B in course</a:t>
            </a:r>
            <a:endParaRPr lang="en-US" sz="3200" u="sng" dirty="0">
              <a:solidFill>
                <a:srgbClr val="FF3300"/>
              </a:solidFill>
            </a:endParaRPr>
          </a:p>
          <a:p>
            <a:pPr marL="457200" indent="-457200">
              <a:lnSpc>
                <a:spcPct val="90000"/>
              </a:lnSpc>
              <a:buFont typeface="Wingdings" panose="05000000000000000000" pitchFamily="2" charset="2"/>
              <a:buChar char="§"/>
              <a:defRPr/>
            </a:pPr>
            <a:r>
              <a:rPr lang="en-US" sz="3200" dirty="0"/>
              <a:t>Miriam, freshman calculus student</a:t>
            </a:r>
            <a:endParaRPr lang="en-US" sz="3200" u="sng" dirty="0">
              <a:solidFill>
                <a:srgbClr val="FF3300"/>
              </a:solidFill>
            </a:endParaRPr>
          </a:p>
          <a:p>
            <a:pPr>
              <a:lnSpc>
                <a:spcPct val="90000"/>
              </a:lnSpc>
              <a:buFont typeface="Wingdings" pitchFamily="2" charset="2"/>
              <a:buNone/>
              <a:defRPr/>
            </a:pPr>
            <a:r>
              <a:rPr lang="en-US" sz="3200" dirty="0"/>
              <a:t>	37.5,</a:t>
            </a:r>
            <a:r>
              <a:rPr lang="en-US" sz="3200" u="sng" dirty="0">
                <a:solidFill>
                  <a:srgbClr val="FF3300"/>
                </a:solidFill>
              </a:rPr>
              <a:t> 83, 93</a:t>
            </a:r>
            <a:r>
              <a:rPr lang="en-US" sz="3200" dirty="0">
                <a:solidFill>
                  <a:srgbClr val="FF3300"/>
                </a:solidFill>
              </a:rPr>
              <a:t> </a:t>
            </a:r>
            <a:r>
              <a:rPr lang="en-US" sz="3200" dirty="0" smtClean="0">
                <a:solidFill>
                  <a:srgbClr val="FF3300"/>
                </a:solidFill>
              </a:rPr>
              <a:t>		B in course</a:t>
            </a:r>
            <a:endParaRPr lang="en-US" sz="3200" dirty="0">
              <a:solidFill>
                <a:srgbClr val="FF3300"/>
              </a:solidFill>
            </a:endParaRPr>
          </a:p>
          <a:p>
            <a:pPr marL="457200" indent="-457200">
              <a:lnSpc>
                <a:spcPct val="90000"/>
              </a:lnSpc>
              <a:buFont typeface="Wingdings" panose="05000000000000000000" pitchFamily="2" charset="2"/>
              <a:buChar char="§"/>
              <a:defRPr/>
            </a:pPr>
            <a:r>
              <a:rPr lang="en-US" sz="3200" dirty="0"/>
              <a:t>Ifeanyi, sophomore </a:t>
            </a:r>
            <a:r>
              <a:rPr lang="en-US" sz="3200" dirty="0" smtClean="0"/>
              <a:t>thermodynamics student</a:t>
            </a:r>
            <a:endParaRPr lang="en-US" sz="3200" dirty="0"/>
          </a:p>
          <a:p>
            <a:pPr>
              <a:lnSpc>
                <a:spcPct val="90000"/>
              </a:lnSpc>
              <a:defRPr/>
            </a:pPr>
            <a:r>
              <a:rPr lang="en-US" sz="3200" dirty="0"/>
              <a:t>	67, 54, 68, </a:t>
            </a:r>
            <a:r>
              <a:rPr lang="en-US" sz="3200" u="sng" dirty="0">
                <a:solidFill>
                  <a:srgbClr val="FF0000"/>
                </a:solidFill>
              </a:rPr>
              <a:t>95</a:t>
            </a:r>
            <a:r>
              <a:rPr lang="en-US" sz="3200" dirty="0"/>
              <a:t> </a:t>
            </a:r>
            <a:r>
              <a:rPr lang="en-US" sz="3200" dirty="0" smtClean="0"/>
              <a:t>		</a:t>
            </a:r>
            <a:r>
              <a:rPr lang="en-US" sz="3200" dirty="0" smtClean="0">
                <a:solidFill>
                  <a:srgbClr val="FF0000"/>
                </a:solidFill>
              </a:rPr>
              <a:t>B in course</a:t>
            </a:r>
            <a:endParaRPr lang="en-US" sz="3200" dirty="0">
              <a:solidFill>
                <a:srgbClr val="FF3300"/>
              </a:solidFill>
            </a:endParaRPr>
          </a:p>
          <a:p>
            <a:pPr marL="457200" indent="-457200">
              <a:lnSpc>
                <a:spcPct val="90000"/>
              </a:lnSpc>
              <a:buFont typeface="Wingdings" panose="05000000000000000000" pitchFamily="2" charset="2"/>
              <a:buChar char="§"/>
              <a:defRPr/>
            </a:pPr>
            <a:r>
              <a:rPr lang="en-US" sz="3200" dirty="0"/>
              <a:t>Terrence, junior Bio Engineering student</a:t>
            </a:r>
          </a:p>
          <a:p>
            <a:pPr>
              <a:lnSpc>
                <a:spcPct val="90000"/>
              </a:lnSpc>
              <a:buFont typeface="Wingdings" pitchFamily="2" charset="2"/>
              <a:buNone/>
              <a:defRPr/>
            </a:pPr>
            <a:r>
              <a:rPr lang="en-US" sz="3200" dirty="0"/>
              <a:t>    GPA 1.67 cum, </a:t>
            </a:r>
            <a:r>
              <a:rPr lang="en-US" sz="3200" u="sng" dirty="0">
                <a:solidFill>
                  <a:srgbClr val="FF3300"/>
                </a:solidFill>
              </a:rPr>
              <a:t>3.54</a:t>
            </a:r>
            <a:r>
              <a:rPr lang="en-US" sz="3200" dirty="0">
                <a:solidFill>
                  <a:srgbClr val="FF3300"/>
                </a:solidFill>
              </a:rPr>
              <a:t> (F 03), 3.8 (S 04)</a:t>
            </a:r>
            <a:endParaRPr lang="en-US" sz="3200" dirty="0">
              <a:solidFill>
                <a:schemeClr val="accent4"/>
              </a:solidFill>
            </a:endParaRPr>
          </a:p>
          <a:p>
            <a:pPr>
              <a:lnSpc>
                <a:spcPct val="90000"/>
              </a:lnSpc>
              <a:buFont typeface="Wingdings" pitchFamily="2" charset="2"/>
              <a:buNone/>
              <a:defRPr/>
            </a:pPr>
            <a:r>
              <a:rPr lang="en-US" sz="3200" dirty="0"/>
              <a:t> </a:t>
            </a:r>
          </a:p>
          <a:p>
            <a:pPr>
              <a:lnSpc>
                <a:spcPct val="90000"/>
              </a:lnSpc>
              <a:buFont typeface="Wingdings" pitchFamily="2" charset="2"/>
              <a:buNone/>
              <a:defRPr/>
            </a:pPr>
            <a:endParaRPr lang="en-US" sz="3200" dirty="0">
              <a:solidFill>
                <a:srgbClr val="FF3300"/>
              </a:solidFill>
            </a:endParaRPr>
          </a:p>
          <a:p>
            <a:pPr>
              <a:lnSpc>
                <a:spcPct val="90000"/>
              </a:lnSpc>
              <a:buFont typeface="Wingdings" pitchFamily="2" charset="2"/>
              <a:buNone/>
              <a:defRPr/>
            </a:pPr>
            <a:endParaRPr lang="en-US" sz="3200" dirty="0">
              <a:solidFill>
                <a:srgbClr val="FF3300"/>
              </a:solidFill>
            </a:endParaRPr>
          </a:p>
          <a:p>
            <a:pPr>
              <a:defRPr/>
            </a:pPr>
            <a:endParaRPr lang="en-US" dirty="0"/>
          </a:p>
        </p:txBody>
      </p:sp>
      <p:sp>
        <p:nvSpPr>
          <p:cNvPr id="7" name="Rectangle 6"/>
          <p:cNvSpPr/>
          <p:nvPr/>
        </p:nvSpPr>
        <p:spPr bwMode="auto">
          <a:xfrm>
            <a:off x="0" y="0"/>
            <a:ext cx="1066800" cy="6858000"/>
          </a:xfrm>
          <a:prstGeom prst="rect">
            <a:avLst/>
          </a:prstGeom>
          <a:solidFill>
            <a:srgbClr val="288B90"/>
          </a:solidFill>
          <a:ln w="9525" cap="flat" cmpd="sng" algn="ctr">
            <a:no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rgbClr val="000000"/>
              </a:solidFill>
              <a:effectLst/>
              <a:latin typeface="Times New Roman" pitchFamily="18" charset="0"/>
            </a:endParaRPr>
          </a:p>
        </p:txBody>
      </p:sp>
    </p:spTree>
    <p:extLst>
      <p:ext uri="{BB962C8B-B14F-4D97-AF65-F5344CB8AC3E}">
        <p14:creationId xmlns:p14="http://schemas.microsoft.com/office/powerpoint/2010/main" val="3793875163"/>
      </p:ext>
    </p:extLst>
  </p:cSld>
  <p:clrMapOvr>
    <a:masterClrMapping/>
  </p:clrMapOvr>
  <p:transition>
    <p:fade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234440" y="381000"/>
            <a:ext cx="7909560" cy="1143000"/>
          </a:xfrm>
        </p:spPr>
        <p:txBody>
          <a:bodyPr>
            <a:noAutofit/>
          </a:bodyPr>
          <a:lstStyle/>
          <a:p>
            <a:r>
              <a:rPr lang="en-US" sz="4000" dirty="0" smtClean="0">
                <a:solidFill>
                  <a:schemeClr val="tx1"/>
                </a:solidFill>
                <a:latin typeface="+mn-lt"/>
              </a:rPr>
              <a:t>Top 5 Reasons Students Did Poorly on Test 1 in General Chemistry</a:t>
            </a:r>
          </a:p>
        </p:txBody>
      </p:sp>
      <p:sp>
        <p:nvSpPr>
          <p:cNvPr id="3" name="Content Placeholder 2"/>
          <p:cNvSpPr>
            <a:spLocks noGrp="1"/>
          </p:cNvSpPr>
          <p:nvPr>
            <p:ph idx="1"/>
          </p:nvPr>
        </p:nvSpPr>
        <p:spPr>
          <a:xfrm>
            <a:off x="1219200" y="2286000"/>
            <a:ext cx="7696200" cy="4114800"/>
          </a:xfrm>
        </p:spPr>
        <p:txBody>
          <a:bodyPr>
            <a:normAutofit lnSpcReduction="10000"/>
          </a:bodyPr>
          <a:lstStyle/>
          <a:p>
            <a:pPr>
              <a:buClr>
                <a:schemeClr val="accent1">
                  <a:lumMod val="75000"/>
                </a:schemeClr>
              </a:buClr>
              <a:buNone/>
            </a:pPr>
            <a:r>
              <a:rPr lang="en-US" dirty="0" smtClean="0">
                <a:solidFill>
                  <a:schemeClr val="tx1"/>
                </a:solidFill>
                <a:latin typeface="+mn-lt"/>
              </a:rPr>
              <a:t>1.  Didn’t spend enough time on the material</a:t>
            </a:r>
          </a:p>
          <a:p>
            <a:pPr>
              <a:buClr>
                <a:schemeClr val="accent1">
                  <a:lumMod val="75000"/>
                </a:schemeClr>
              </a:buClr>
              <a:buNone/>
            </a:pPr>
            <a:r>
              <a:rPr lang="en-US" dirty="0" smtClean="0">
                <a:solidFill>
                  <a:schemeClr val="tx1"/>
                </a:solidFill>
                <a:latin typeface="+mn-lt"/>
              </a:rPr>
              <a:t>2.  Started the homework too late</a:t>
            </a:r>
          </a:p>
          <a:p>
            <a:pPr>
              <a:buClr>
                <a:schemeClr val="accent1">
                  <a:lumMod val="75000"/>
                </a:schemeClr>
              </a:buClr>
              <a:buNone/>
            </a:pPr>
            <a:r>
              <a:rPr lang="en-US" dirty="0" smtClean="0">
                <a:solidFill>
                  <a:schemeClr val="tx1"/>
                </a:solidFill>
                <a:latin typeface="+mn-lt"/>
              </a:rPr>
              <a:t>3.  Didn’t memorize the information I needed 	to memorize</a:t>
            </a:r>
          </a:p>
          <a:p>
            <a:pPr>
              <a:buClr>
                <a:schemeClr val="accent1">
                  <a:lumMod val="75000"/>
                </a:schemeClr>
              </a:buClr>
              <a:buNone/>
            </a:pPr>
            <a:r>
              <a:rPr lang="en-US" b="1" dirty="0" smtClean="0">
                <a:solidFill>
                  <a:schemeClr val="tx1"/>
                </a:solidFill>
                <a:latin typeface="+mn-lt"/>
              </a:rPr>
              <a:t>4.  Did not use the book</a:t>
            </a:r>
          </a:p>
          <a:p>
            <a:pPr>
              <a:buClr>
                <a:schemeClr val="accent1">
                  <a:lumMod val="75000"/>
                </a:schemeClr>
              </a:buClr>
              <a:buNone/>
            </a:pPr>
            <a:r>
              <a:rPr lang="en-US" dirty="0" smtClean="0">
                <a:solidFill>
                  <a:schemeClr val="tx1"/>
                </a:solidFill>
                <a:latin typeface="+mn-lt"/>
              </a:rPr>
              <a:t>5.  Assumed I understood information that I 	had read and re-read, but had not 	applied</a:t>
            </a:r>
          </a:p>
        </p:txBody>
      </p:sp>
      <p:sp>
        <p:nvSpPr>
          <p:cNvPr id="6" name="Rectangle 5"/>
          <p:cNvSpPr/>
          <p:nvPr/>
        </p:nvSpPr>
        <p:spPr>
          <a:xfrm>
            <a:off x="0" y="0"/>
            <a:ext cx="685800" cy="6858000"/>
          </a:xfrm>
          <a:prstGeom prst="rect">
            <a:avLst/>
          </a:prstGeom>
          <a:solidFill>
            <a:srgbClr val="288B90"/>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8371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066800" y="762000"/>
            <a:ext cx="7772400" cy="1143000"/>
          </a:xfrm>
        </p:spPr>
        <p:txBody>
          <a:bodyPr>
            <a:normAutofit fontScale="90000"/>
          </a:bodyPr>
          <a:lstStyle/>
          <a:p>
            <a:pPr algn="ctr"/>
            <a:r>
              <a:rPr lang="en-US" dirty="0" smtClean="0">
                <a:solidFill>
                  <a:schemeClr val="tx1"/>
                </a:solidFill>
                <a:latin typeface="+mn-lt"/>
              </a:rPr>
              <a:t>Top 5 Reasons Students Made an A on Test 1:</a:t>
            </a:r>
          </a:p>
        </p:txBody>
      </p:sp>
      <p:sp>
        <p:nvSpPr>
          <p:cNvPr id="3" name="Content Placeholder 2"/>
          <p:cNvSpPr>
            <a:spLocks noGrp="1"/>
          </p:cNvSpPr>
          <p:nvPr>
            <p:ph idx="1"/>
          </p:nvPr>
        </p:nvSpPr>
        <p:spPr>
          <a:xfrm>
            <a:off x="1219200" y="2362200"/>
            <a:ext cx="7924800" cy="4114800"/>
          </a:xfrm>
        </p:spPr>
        <p:txBody>
          <a:bodyPr>
            <a:normAutofit lnSpcReduction="10000"/>
          </a:bodyPr>
          <a:lstStyle/>
          <a:p>
            <a:pPr>
              <a:buClr>
                <a:schemeClr val="accent1">
                  <a:lumMod val="75000"/>
                </a:schemeClr>
              </a:buClr>
              <a:buNone/>
            </a:pPr>
            <a:r>
              <a:rPr lang="en-US" dirty="0" smtClean="0">
                <a:solidFill>
                  <a:schemeClr val="tx1"/>
                </a:solidFill>
                <a:latin typeface="+mn-lt"/>
              </a:rPr>
              <a:t>1.  Did preview-review for every class</a:t>
            </a:r>
          </a:p>
          <a:p>
            <a:pPr>
              <a:buClr>
                <a:schemeClr val="accent1">
                  <a:lumMod val="75000"/>
                </a:schemeClr>
              </a:buClr>
              <a:buNone/>
            </a:pPr>
            <a:r>
              <a:rPr lang="en-US" dirty="0" smtClean="0">
                <a:solidFill>
                  <a:schemeClr val="tx1"/>
                </a:solidFill>
                <a:latin typeface="+mn-lt"/>
              </a:rPr>
              <a:t>2.  Did a little of the homework at a time</a:t>
            </a:r>
          </a:p>
          <a:p>
            <a:pPr>
              <a:buClr>
                <a:schemeClr val="accent1">
                  <a:lumMod val="75000"/>
                </a:schemeClr>
              </a:buClr>
              <a:buNone/>
            </a:pPr>
            <a:r>
              <a:rPr lang="en-US" dirty="0" smtClean="0">
                <a:solidFill>
                  <a:schemeClr val="tx1"/>
                </a:solidFill>
                <a:latin typeface="+mn-lt"/>
              </a:rPr>
              <a:t>3.  Used the book and did the suggested 	problems</a:t>
            </a:r>
          </a:p>
          <a:p>
            <a:pPr>
              <a:buClr>
                <a:schemeClr val="accent1">
                  <a:lumMod val="75000"/>
                </a:schemeClr>
              </a:buClr>
              <a:buNone/>
            </a:pPr>
            <a:r>
              <a:rPr lang="en-US" dirty="0" smtClean="0">
                <a:solidFill>
                  <a:schemeClr val="tx1"/>
                </a:solidFill>
                <a:latin typeface="+mn-lt"/>
              </a:rPr>
              <a:t>4.  Made flashcards of the information to be    	memorized</a:t>
            </a:r>
          </a:p>
          <a:p>
            <a:pPr>
              <a:buClr>
                <a:schemeClr val="accent1">
                  <a:lumMod val="75000"/>
                </a:schemeClr>
              </a:buClr>
              <a:buNone/>
            </a:pPr>
            <a:r>
              <a:rPr lang="en-US" dirty="0" smtClean="0">
                <a:solidFill>
                  <a:schemeClr val="tx1"/>
                </a:solidFill>
                <a:latin typeface="+mn-lt"/>
              </a:rPr>
              <a:t>5.  Practiced explaining the information to 	others</a:t>
            </a:r>
          </a:p>
        </p:txBody>
      </p:sp>
      <p:sp>
        <p:nvSpPr>
          <p:cNvPr id="6" name="Rectangle 5"/>
          <p:cNvSpPr/>
          <p:nvPr/>
        </p:nvSpPr>
        <p:spPr>
          <a:xfrm>
            <a:off x="0" y="0"/>
            <a:ext cx="685800" cy="6858000"/>
          </a:xfrm>
          <a:prstGeom prst="rect">
            <a:avLst/>
          </a:prstGeom>
          <a:solidFill>
            <a:srgbClr val="288B90"/>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6279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9640" y="1011942"/>
            <a:ext cx="8229600" cy="5078313"/>
          </a:xfrm>
          <a:prstGeom prst="rect">
            <a:avLst/>
          </a:prstGeom>
        </p:spPr>
        <p:txBody>
          <a:bodyPr wrap="square">
            <a:spAutoFit/>
          </a:bodyPr>
          <a:lstStyle/>
          <a:p>
            <a:r>
              <a:rPr lang="en-US" sz="2800" b="1" i="1" dirty="0" smtClean="0">
                <a:latin typeface="Calibri" panose="020F0502020204030204" pitchFamily="34" charset="0"/>
              </a:rPr>
              <a:t>At </a:t>
            </a:r>
            <a:r>
              <a:rPr lang="en-US" sz="2800" b="1" i="1" dirty="0">
                <a:latin typeface="Calibri" panose="020F0502020204030204" pitchFamily="34" charset="0"/>
              </a:rPr>
              <a:t>the end of </a:t>
            </a:r>
            <a:r>
              <a:rPr lang="en-US" sz="2800" b="1" i="1" dirty="0" smtClean="0">
                <a:latin typeface="Calibri" panose="020F0502020204030204" pitchFamily="34" charset="0"/>
              </a:rPr>
              <a:t>a 60 minute learning strategies presentation by the professor, students </a:t>
            </a:r>
            <a:r>
              <a:rPr lang="en-US" sz="2800" b="1" i="1" dirty="0">
                <a:latin typeface="Calibri" panose="020F0502020204030204" pitchFamily="34" charset="0"/>
              </a:rPr>
              <a:t>were given a </a:t>
            </a:r>
            <a:r>
              <a:rPr lang="en-US" sz="2800" b="1" i="1" dirty="0" smtClean="0">
                <a:latin typeface="Calibri" panose="020F0502020204030204" pitchFamily="34" charset="0"/>
              </a:rPr>
              <a:t>survey to determine their self-assessment of whether they were </a:t>
            </a:r>
            <a:r>
              <a:rPr lang="en-US" sz="2800" b="1" i="1" dirty="0" smtClean="0">
                <a:solidFill>
                  <a:srgbClr val="007E39"/>
                </a:solidFill>
                <a:latin typeface="Calibri" panose="020F0502020204030204" pitchFamily="34" charset="0"/>
              </a:rPr>
              <a:t>using</a:t>
            </a:r>
            <a:r>
              <a:rPr lang="en-US" sz="2800" b="1" i="1" dirty="0" smtClean="0">
                <a:latin typeface="Calibri" panose="020F0502020204030204" pitchFamily="34" charset="0"/>
              </a:rPr>
              <a:t> or </a:t>
            </a:r>
            <a:r>
              <a:rPr lang="en-US" sz="2800" b="1" i="1" dirty="0" smtClean="0">
                <a:solidFill>
                  <a:srgbClr val="C00000"/>
                </a:solidFill>
                <a:latin typeface="Calibri" panose="020F0502020204030204" pitchFamily="34" charset="0"/>
              </a:rPr>
              <a:t>not using </a:t>
            </a:r>
            <a:r>
              <a:rPr lang="en-US" sz="2800" b="1" i="1" dirty="0" smtClean="0">
                <a:latin typeface="Calibri" panose="020F0502020204030204" pitchFamily="34" charset="0"/>
              </a:rPr>
              <a:t>the strategies.  The average </a:t>
            </a:r>
            <a:r>
              <a:rPr lang="en-US" sz="2800" b="1" i="1" dirty="0">
                <a:latin typeface="Calibri" panose="020F0502020204030204" pitchFamily="34" charset="0"/>
              </a:rPr>
              <a:t>scores of the </a:t>
            </a:r>
            <a:r>
              <a:rPr lang="en-US" sz="2800" b="1" i="1" dirty="0" smtClean="0">
                <a:latin typeface="Calibri" panose="020F0502020204030204" pitchFamily="34" charset="0"/>
              </a:rPr>
              <a:t>different groups </a:t>
            </a:r>
            <a:r>
              <a:rPr lang="en-US" sz="2800" b="1" i="1" dirty="0">
                <a:latin typeface="Calibri" panose="020F0502020204030204" pitchFamily="34" charset="0"/>
              </a:rPr>
              <a:t>on </a:t>
            </a:r>
            <a:r>
              <a:rPr lang="en-US" sz="2800" b="1" i="1" dirty="0" smtClean="0">
                <a:latin typeface="Calibri" panose="020F0502020204030204" pitchFamily="34" charset="0"/>
              </a:rPr>
              <a:t>the first two exams are shown below.</a:t>
            </a:r>
          </a:p>
          <a:p>
            <a:endParaRPr lang="en-US" sz="2800" i="1" dirty="0" smtClean="0">
              <a:latin typeface="Calibri" panose="020F0502020204030204" pitchFamily="34" charset="0"/>
            </a:endParaRPr>
          </a:p>
          <a:p>
            <a:endParaRPr lang="en-US" sz="2800" i="1" dirty="0" smtClean="0">
              <a:latin typeface="Calibri" panose="020F0502020204030204" pitchFamily="34" charset="0"/>
            </a:endParaRPr>
          </a:p>
          <a:p>
            <a:endParaRPr lang="en-US" sz="2800" i="1" dirty="0" smtClean="0">
              <a:latin typeface="Calibri" panose="020F0502020204030204" pitchFamily="34" charset="0"/>
            </a:endParaRPr>
          </a:p>
          <a:p>
            <a:endParaRPr lang="en-US" sz="2400" dirty="0">
              <a:latin typeface="Calibri" panose="020F0502020204030204" pitchFamily="34" charset="0"/>
            </a:endParaRPr>
          </a:p>
          <a:p>
            <a:endParaRPr lang="en-US" sz="2400" dirty="0" smtClean="0">
              <a:latin typeface="Calibri" panose="020F0502020204030204" pitchFamily="34" charset="0"/>
            </a:endParaRPr>
          </a:p>
          <a:p>
            <a:endParaRPr lang="en-US" sz="2400" dirty="0">
              <a:latin typeface="Calibri" panose="020F0502020204030204" pitchFamily="34" charset="0"/>
            </a:endParaRPr>
          </a:p>
        </p:txBody>
      </p:sp>
      <p:sp>
        <p:nvSpPr>
          <p:cNvPr id="4" name="TextBox 3"/>
          <p:cNvSpPr txBox="1"/>
          <p:nvPr/>
        </p:nvSpPr>
        <p:spPr>
          <a:xfrm>
            <a:off x="944880" y="119390"/>
            <a:ext cx="8199120" cy="954107"/>
          </a:xfrm>
          <a:prstGeom prst="rect">
            <a:avLst/>
          </a:prstGeom>
          <a:noFill/>
        </p:spPr>
        <p:txBody>
          <a:bodyPr wrap="square" rtlCol="0">
            <a:spAutoFit/>
          </a:bodyPr>
          <a:lstStyle/>
          <a:p>
            <a:r>
              <a:rPr lang="en-US" sz="2800" b="1" dirty="0" smtClean="0">
                <a:latin typeface="Calibri" panose="020F0502020204030204" pitchFamily="34" charset="0"/>
              </a:rPr>
              <a:t>Email from ENG Professor at New Mexico State Univ.</a:t>
            </a:r>
          </a:p>
          <a:p>
            <a:pPr algn="ctr"/>
            <a:r>
              <a:rPr lang="en-US" sz="2800" b="1" dirty="0" smtClean="0">
                <a:latin typeface="Calibri" panose="020F0502020204030204" pitchFamily="34" charset="0"/>
              </a:rPr>
              <a:t>Received on 10/22/2013</a:t>
            </a:r>
            <a:endParaRPr lang="en-US" sz="2800" b="1" dirty="0">
              <a:latin typeface="Calibri" panose="020F050202020403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890234487"/>
              </p:ext>
            </p:extLst>
          </p:nvPr>
        </p:nvGraphicFramePr>
        <p:xfrm>
          <a:off x="960120" y="4023360"/>
          <a:ext cx="8168640" cy="2834640"/>
        </p:xfrm>
        <a:graphic>
          <a:graphicData uri="http://schemas.openxmlformats.org/drawingml/2006/table">
            <a:tbl>
              <a:tblPr firstRow="1" bandRow="1">
                <a:tableStyleId>{5C22544A-7EE6-4342-B048-85BDC9FD1C3A}</a:tableStyleId>
              </a:tblPr>
              <a:tblGrid>
                <a:gridCol w="5074458">
                  <a:extLst>
                    <a:ext uri="{9D8B030D-6E8A-4147-A177-3AD203B41FA5}">
                      <a16:colId xmlns:a16="http://schemas.microsoft.com/office/drawing/2014/main" val="20000"/>
                    </a:ext>
                  </a:extLst>
                </a:gridCol>
                <a:gridCol w="1392382">
                  <a:extLst>
                    <a:ext uri="{9D8B030D-6E8A-4147-A177-3AD203B41FA5}">
                      <a16:colId xmlns:a16="http://schemas.microsoft.com/office/drawing/2014/main" val="20001"/>
                    </a:ext>
                  </a:extLst>
                </a:gridCol>
                <a:gridCol w="1701800">
                  <a:extLst>
                    <a:ext uri="{9D8B030D-6E8A-4147-A177-3AD203B41FA5}">
                      <a16:colId xmlns:a16="http://schemas.microsoft.com/office/drawing/2014/main" val="20002"/>
                    </a:ext>
                  </a:extLst>
                </a:gridCol>
              </a:tblGrid>
              <a:tr h="9144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chemeClr val="bg1"/>
                          </a:solidFill>
                          <a:latin typeface="+mn-lt"/>
                        </a:rPr>
                        <a:t>Self-Reported Use</a:t>
                      </a:r>
                      <a:r>
                        <a:rPr lang="en-US" sz="2800" b="1" baseline="0" dirty="0" smtClean="0">
                          <a:solidFill>
                            <a:schemeClr val="bg1"/>
                          </a:solidFill>
                          <a:latin typeface="+mn-lt"/>
                        </a:rPr>
                        <a:t> of Strategies</a:t>
                      </a:r>
                      <a:endParaRPr lang="en-US" sz="2800" b="1" dirty="0" smtClean="0">
                        <a:solidFill>
                          <a:schemeClr val="bg1"/>
                        </a:solidFill>
                        <a:latin typeface="+mn-lt"/>
                      </a:endParaRPr>
                    </a:p>
                    <a:p>
                      <a:pPr algn="ctr"/>
                      <a:endParaRPr lang="en-US" sz="2800" b="1" dirty="0">
                        <a:latin typeface="+mn-lt"/>
                      </a:endParaRPr>
                    </a:p>
                  </a:txBody>
                  <a:tcPr>
                    <a:solidFill>
                      <a:schemeClr val="bg1">
                        <a:lumMod val="50000"/>
                      </a:schemeClr>
                    </a:solidFill>
                  </a:tcPr>
                </a:tc>
                <a:tc>
                  <a:txBody>
                    <a:bodyPr/>
                    <a:lstStyle/>
                    <a:p>
                      <a:pPr algn="ctr"/>
                      <a:r>
                        <a:rPr lang="en-US" sz="2800" b="1" dirty="0" smtClean="0">
                          <a:solidFill>
                            <a:schemeClr val="bg1"/>
                          </a:solidFill>
                          <a:latin typeface="+mn-lt"/>
                        </a:rPr>
                        <a:t>Exam</a:t>
                      </a:r>
                      <a:r>
                        <a:rPr lang="en-US" sz="2800" b="1" baseline="0" dirty="0" smtClean="0">
                          <a:solidFill>
                            <a:schemeClr val="bg1"/>
                          </a:solidFill>
                          <a:latin typeface="+mn-lt"/>
                        </a:rPr>
                        <a:t> 1</a:t>
                      </a:r>
                      <a:endParaRPr lang="en-US" sz="2800" b="1" dirty="0">
                        <a:solidFill>
                          <a:schemeClr val="bg1"/>
                        </a:solidFill>
                        <a:latin typeface="+mn-lt"/>
                      </a:endParaRPr>
                    </a:p>
                  </a:txBody>
                  <a:tcPr>
                    <a:solidFill>
                      <a:schemeClr val="bg1">
                        <a:lumMod val="50000"/>
                      </a:schemeClr>
                    </a:solidFill>
                  </a:tcPr>
                </a:tc>
                <a:tc>
                  <a:txBody>
                    <a:bodyPr/>
                    <a:lstStyle/>
                    <a:p>
                      <a:pPr algn="ctr"/>
                      <a:r>
                        <a:rPr lang="en-US" sz="2800" b="1" dirty="0" smtClean="0">
                          <a:solidFill>
                            <a:schemeClr val="bg1"/>
                          </a:solidFill>
                          <a:latin typeface="+mn-lt"/>
                        </a:rPr>
                        <a:t>Exam 2</a:t>
                      </a:r>
                      <a:endParaRPr lang="en-US" sz="2800" b="1" dirty="0">
                        <a:solidFill>
                          <a:schemeClr val="bg1"/>
                        </a:solidFill>
                        <a:latin typeface="+mn-lt"/>
                      </a:endParaRPr>
                    </a:p>
                  </a:txBody>
                  <a:tcPr>
                    <a:solidFill>
                      <a:schemeClr val="bg1">
                        <a:lumMod val="50000"/>
                      </a:schemeClr>
                    </a:solidFill>
                  </a:tcPr>
                </a:tc>
                <a:extLst>
                  <a:ext uri="{0D108BD9-81ED-4DB2-BD59-A6C34878D82A}">
                    <a16:rowId xmlns:a16="http://schemas.microsoft.com/office/drawing/2014/main" val="10000"/>
                  </a:ext>
                </a:extLst>
              </a:tr>
              <a:tr h="9144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rgbClr val="C00000"/>
                          </a:solidFill>
                          <a:latin typeface="+mn-lt"/>
                        </a:rPr>
                        <a:t>Did not use the strategies</a:t>
                      </a:r>
                    </a:p>
                    <a:p>
                      <a:pPr algn="ctr"/>
                      <a:endParaRPr lang="en-US" sz="2800" b="1" dirty="0">
                        <a:solidFill>
                          <a:srgbClr val="FF0000"/>
                        </a:solidFill>
                        <a:latin typeface="+mn-lt"/>
                      </a:endParaRPr>
                    </a:p>
                  </a:txBody>
                  <a:tcPr>
                    <a:solidFill>
                      <a:schemeClr val="bg1">
                        <a:lumMod val="75000"/>
                      </a:schemeClr>
                    </a:solidFill>
                  </a:tcPr>
                </a:tc>
                <a:tc>
                  <a:txBody>
                    <a:bodyPr/>
                    <a:lstStyle/>
                    <a:p>
                      <a:pPr algn="ctr"/>
                      <a:r>
                        <a:rPr lang="en-US" sz="2800" b="1" dirty="0" smtClean="0">
                          <a:solidFill>
                            <a:srgbClr val="C00000"/>
                          </a:solidFill>
                          <a:latin typeface="+mn-lt"/>
                        </a:rPr>
                        <a:t>58</a:t>
                      </a:r>
                      <a:endParaRPr lang="en-US" sz="2800" b="1" dirty="0">
                        <a:solidFill>
                          <a:srgbClr val="C00000"/>
                        </a:solidFill>
                        <a:latin typeface="+mn-lt"/>
                      </a:endParaRPr>
                    </a:p>
                  </a:txBody>
                  <a:tcPr>
                    <a:solidFill>
                      <a:schemeClr val="bg1">
                        <a:lumMod val="75000"/>
                      </a:schemeClr>
                    </a:solidFill>
                  </a:tcPr>
                </a:tc>
                <a:tc>
                  <a:txBody>
                    <a:bodyPr/>
                    <a:lstStyle/>
                    <a:p>
                      <a:pPr algn="ctr"/>
                      <a:r>
                        <a:rPr lang="en-US" sz="2800" b="1" dirty="0" smtClean="0">
                          <a:solidFill>
                            <a:srgbClr val="C00000"/>
                          </a:solidFill>
                          <a:latin typeface="+mn-lt"/>
                        </a:rPr>
                        <a:t>54</a:t>
                      </a:r>
                      <a:endParaRPr lang="en-US" sz="2800" b="1" dirty="0">
                        <a:solidFill>
                          <a:srgbClr val="C00000"/>
                        </a:solidFill>
                        <a:latin typeface="+mn-lt"/>
                      </a:endParaRPr>
                    </a:p>
                  </a:txBody>
                  <a:tcPr>
                    <a:solidFill>
                      <a:schemeClr val="bg1">
                        <a:lumMod val="75000"/>
                      </a:schemeClr>
                    </a:solidFill>
                  </a:tcPr>
                </a:tc>
                <a:extLst>
                  <a:ext uri="{0D108BD9-81ED-4DB2-BD59-A6C34878D82A}">
                    <a16:rowId xmlns:a16="http://schemas.microsoft.com/office/drawing/2014/main" val="10001"/>
                  </a:ext>
                </a:extLst>
              </a:tr>
              <a:tr h="9144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800" b="1" dirty="0" smtClean="0">
                          <a:solidFill>
                            <a:srgbClr val="007E39"/>
                          </a:solidFill>
                          <a:latin typeface="+mn-lt"/>
                        </a:rPr>
                        <a:t>Used metacognitive</a:t>
                      </a:r>
                      <a:r>
                        <a:rPr lang="en-US" sz="2800" b="1" baseline="0" dirty="0" smtClean="0">
                          <a:solidFill>
                            <a:srgbClr val="007E39"/>
                          </a:solidFill>
                          <a:latin typeface="+mn-lt"/>
                        </a:rPr>
                        <a:t> strategies</a:t>
                      </a:r>
                      <a:endParaRPr lang="en-US" sz="2800" b="1" dirty="0" smtClean="0">
                        <a:solidFill>
                          <a:srgbClr val="007E39"/>
                        </a:solidFill>
                        <a:latin typeface="+mn-lt"/>
                      </a:endParaRPr>
                    </a:p>
                    <a:p>
                      <a:pPr algn="ctr"/>
                      <a:endParaRPr lang="en-US" sz="2800" b="1" dirty="0">
                        <a:latin typeface="+mn-lt"/>
                      </a:endParaRPr>
                    </a:p>
                  </a:txBody>
                  <a:tcPr>
                    <a:solidFill>
                      <a:schemeClr val="bg1">
                        <a:lumMod val="95000"/>
                      </a:schemeClr>
                    </a:solidFill>
                  </a:tcPr>
                </a:tc>
                <a:tc>
                  <a:txBody>
                    <a:bodyPr/>
                    <a:lstStyle/>
                    <a:p>
                      <a:pPr algn="ctr"/>
                      <a:r>
                        <a:rPr lang="en-US" sz="2800" b="1" dirty="0" smtClean="0">
                          <a:solidFill>
                            <a:srgbClr val="007E39"/>
                          </a:solidFill>
                          <a:latin typeface="+mn-lt"/>
                        </a:rPr>
                        <a:t>95</a:t>
                      </a:r>
                      <a:endParaRPr lang="en-US" sz="2800" b="1" dirty="0">
                        <a:solidFill>
                          <a:srgbClr val="007E39"/>
                        </a:solidFill>
                        <a:latin typeface="+mn-lt"/>
                      </a:endParaRPr>
                    </a:p>
                  </a:txBody>
                  <a:tcPr>
                    <a:solidFill>
                      <a:schemeClr val="bg1">
                        <a:lumMod val="95000"/>
                      </a:schemeClr>
                    </a:solidFill>
                  </a:tcPr>
                </a:tc>
                <a:tc>
                  <a:txBody>
                    <a:bodyPr/>
                    <a:lstStyle/>
                    <a:p>
                      <a:pPr algn="ctr"/>
                      <a:r>
                        <a:rPr lang="en-US" sz="2800" b="1" dirty="0" smtClean="0">
                          <a:solidFill>
                            <a:srgbClr val="007E39"/>
                          </a:solidFill>
                          <a:latin typeface="+mn-lt"/>
                        </a:rPr>
                        <a:t>80</a:t>
                      </a:r>
                      <a:endParaRPr lang="en-US" sz="2800" b="1" dirty="0">
                        <a:solidFill>
                          <a:srgbClr val="007E39"/>
                        </a:solidFill>
                        <a:latin typeface="+mn-lt"/>
                      </a:endParaRPr>
                    </a:p>
                  </a:txBody>
                  <a:tcPr>
                    <a:solidFill>
                      <a:schemeClr val="bg1">
                        <a:lumMod val="95000"/>
                      </a:schemeClr>
                    </a:solidFill>
                  </a:tcPr>
                </a:tc>
                <a:extLst>
                  <a:ext uri="{0D108BD9-81ED-4DB2-BD59-A6C34878D82A}">
                    <a16:rowId xmlns:a16="http://schemas.microsoft.com/office/drawing/2014/main" val="10002"/>
                  </a:ext>
                </a:extLst>
              </a:tr>
            </a:tbl>
          </a:graphicData>
        </a:graphic>
      </p:graphicFrame>
      <p:sp>
        <p:nvSpPr>
          <p:cNvPr id="6" name="Rectangle 5"/>
          <p:cNvSpPr/>
          <p:nvPr/>
        </p:nvSpPr>
        <p:spPr>
          <a:xfrm>
            <a:off x="0" y="0"/>
            <a:ext cx="685800" cy="6858000"/>
          </a:xfrm>
          <a:prstGeom prst="rect">
            <a:avLst/>
          </a:prstGeom>
          <a:solidFill>
            <a:srgbClr val="288B90"/>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595889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8305800" cy="1143000"/>
          </a:xfrm>
        </p:spPr>
        <p:txBody>
          <a:bodyPr>
            <a:normAutofit/>
          </a:bodyPr>
          <a:lstStyle/>
          <a:p>
            <a:r>
              <a:rPr lang="en-US" sz="2800" b="1" dirty="0" smtClean="0">
                <a:solidFill>
                  <a:schemeClr val="tx1"/>
                </a:solidFill>
                <a:latin typeface="+mj-lt"/>
              </a:rPr>
              <a:t>Comments from Engineering Students </a:t>
            </a:r>
            <a:br>
              <a:rPr lang="en-US" sz="2800" b="1" dirty="0" smtClean="0">
                <a:solidFill>
                  <a:schemeClr val="tx1"/>
                </a:solidFill>
                <a:latin typeface="+mj-lt"/>
              </a:rPr>
            </a:br>
            <a:r>
              <a:rPr lang="en-US" sz="2800" b="1" dirty="0" smtClean="0">
                <a:solidFill>
                  <a:schemeClr val="tx1"/>
                </a:solidFill>
                <a:latin typeface="+mj-lt"/>
              </a:rPr>
              <a:t>about what they changed for Test 3*</a:t>
            </a:r>
            <a:endParaRPr lang="en-US" sz="2800" b="1" dirty="0">
              <a:solidFill>
                <a:schemeClr val="tx1"/>
              </a:solidFill>
              <a:latin typeface="+mj-lt"/>
            </a:endParaRPr>
          </a:p>
        </p:txBody>
      </p:sp>
      <p:sp>
        <p:nvSpPr>
          <p:cNvPr id="3" name="Content Placeholder 2"/>
          <p:cNvSpPr>
            <a:spLocks noGrp="1"/>
          </p:cNvSpPr>
          <p:nvPr>
            <p:ph idx="1"/>
          </p:nvPr>
        </p:nvSpPr>
        <p:spPr>
          <a:xfrm>
            <a:off x="838200" y="1110712"/>
            <a:ext cx="8001000" cy="5844382"/>
          </a:xfrm>
        </p:spPr>
        <p:txBody>
          <a:bodyPr>
            <a:normAutofit lnSpcReduction="10000"/>
          </a:bodyPr>
          <a:lstStyle/>
          <a:p>
            <a:r>
              <a:rPr lang="en-US" sz="2400" dirty="0">
                <a:solidFill>
                  <a:schemeClr val="tx1"/>
                </a:solidFill>
                <a:latin typeface="+mn-lt"/>
              </a:rPr>
              <a:t>I changed my study habits by </a:t>
            </a:r>
            <a:r>
              <a:rPr lang="en-US" sz="2400" b="1" dirty="0">
                <a:solidFill>
                  <a:schemeClr val="tx1"/>
                </a:solidFill>
                <a:latin typeface="+mn-lt"/>
              </a:rPr>
              <a:t>doing the homework early</a:t>
            </a:r>
            <a:r>
              <a:rPr lang="en-US" sz="2400" dirty="0">
                <a:solidFill>
                  <a:schemeClr val="tx1"/>
                </a:solidFill>
                <a:latin typeface="+mn-lt"/>
              </a:rPr>
              <a:t>.  I also </a:t>
            </a:r>
            <a:r>
              <a:rPr lang="en-US" sz="2400" b="1" dirty="0">
                <a:solidFill>
                  <a:schemeClr val="tx1"/>
                </a:solidFill>
                <a:latin typeface="+mn-lt"/>
              </a:rPr>
              <a:t>started reading some of the material before going to the class.</a:t>
            </a:r>
            <a:r>
              <a:rPr lang="en-US" sz="2400" dirty="0">
                <a:solidFill>
                  <a:schemeClr val="tx1"/>
                </a:solidFill>
                <a:latin typeface="+mn-lt"/>
              </a:rPr>
              <a:t>  The most effective was </a:t>
            </a:r>
            <a:r>
              <a:rPr lang="en-US" sz="2400" b="1" dirty="0">
                <a:solidFill>
                  <a:schemeClr val="tx1"/>
                </a:solidFill>
                <a:latin typeface="+mn-lt"/>
              </a:rPr>
              <a:t>spending more time </a:t>
            </a:r>
            <a:r>
              <a:rPr lang="en-US" sz="2400" dirty="0">
                <a:solidFill>
                  <a:schemeClr val="tx1"/>
                </a:solidFill>
                <a:latin typeface="+mn-lt"/>
              </a:rPr>
              <a:t>on the material</a:t>
            </a:r>
            <a:r>
              <a:rPr lang="en-US" sz="2400" dirty="0" smtClean="0">
                <a:solidFill>
                  <a:schemeClr val="tx1"/>
                </a:solidFill>
                <a:latin typeface="+mn-lt"/>
              </a:rPr>
              <a:t>.</a:t>
            </a:r>
          </a:p>
          <a:p>
            <a:pPr marL="0" indent="0">
              <a:buNone/>
            </a:pPr>
            <a:endParaRPr lang="en-US" sz="1100" dirty="0" smtClean="0">
              <a:solidFill>
                <a:schemeClr val="tx1"/>
              </a:solidFill>
              <a:latin typeface="+mn-lt"/>
            </a:endParaRPr>
          </a:p>
          <a:p>
            <a:r>
              <a:rPr lang="en-US" sz="2400" dirty="0">
                <a:solidFill>
                  <a:schemeClr val="tx1"/>
                </a:solidFill>
                <a:latin typeface="+mn-lt"/>
              </a:rPr>
              <a:t>I </a:t>
            </a:r>
            <a:r>
              <a:rPr lang="en-US" sz="2400" b="1" dirty="0">
                <a:solidFill>
                  <a:schemeClr val="tx1"/>
                </a:solidFill>
                <a:latin typeface="+mn-lt"/>
              </a:rPr>
              <a:t>started studying for the exam sooner</a:t>
            </a:r>
            <a:r>
              <a:rPr lang="en-US" sz="2400" dirty="0">
                <a:solidFill>
                  <a:schemeClr val="tx1"/>
                </a:solidFill>
                <a:latin typeface="+mn-lt"/>
              </a:rPr>
              <a:t>. I also took more time to do the homework. I </a:t>
            </a:r>
            <a:r>
              <a:rPr lang="en-US" sz="2400" b="1" dirty="0">
                <a:solidFill>
                  <a:schemeClr val="tx1"/>
                </a:solidFill>
                <a:latin typeface="+mn-lt"/>
              </a:rPr>
              <a:t>reviewed/rewrote my notes from class</a:t>
            </a:r>
            <a:r>
              <a:rPr lang="en-US" sz="2400" dirty="0" smtClean="0">
                <a:solidFill>
                  <a:schemeClr val="tx1"/>
                </a:solidFill>
                <a:latin typeface="+mn-lt"/>
              </a:rPr>
              <a:t>.</a:t>
            </a:r>
          </a:p>
          <a:p>
            <a:pPr marL="0" indent="0">
              <a:buNone/>
            </a:pPr>
            <a:endParaRPr lang="en-US" sz="1100" dirty="0" smtClean="0">
              <a:solidFill>
                <a:schemeClr val="tx1"/>
              </a:solidFill>
              <a:latin typeface="+mn-lt"/>
            </a:endParaRPr>
          </a:p>
          <a:p>
            <a:r>
              <a:rPr lang="en-US" sz="2400" b="1" dirty="0" smtClean="0">
                <a:solidFill>
                  <a:schemeClr val="tx1"/>
                </a:solidFill>
                <a:latin typeface="+mn-lt"/>
              </a:rPr>
              <a:t>I </a:t>
            </a:r>
            <a:r>
              <a:rPr lang="en-US" sz="2400" b="1" dirty="0">
                <a:solidFill>
                  <a:schemeClr val="tx1"/>
                </a:solidFill>
                <a:latin typeface="+mn-lt"/>
              </a:rPr>
              <a:t>studied for the class as close to everyday</a:t>
            </a:r>
            <a:r>
              <a:rPr lang="en-US" sz="2400" dirty="0">
                <a:solidFill>
                  <a:schemeClr val="tx1"/>
                </a:solidFill>
                <a:latin typeface="+mn-lt"/>
              </a:rPr>
              <a:t> as </a:t>
            </a:r>
            <a:r>
              <a:rPr lang="en-US" sz="2400" dirty="0" smtClean="0">
                <a:solidFill>
                  <a:schemeClr val="tx1"/>
                </a:solidFill>
                <a:latin typeface="+mn-lt"/>
              </a:rPr>
              <a:t>possible</a:t>
            </a:r>
          </a:p>
          <a:p>
            <a:pPr marL="0" indent="0">
              <a:buNone/>
            </a:pPr>
            <a:endParaRPr lang="en-US" sz="1100" dirty="0">
              <a:solidFill>
                <a:schemeClr val="tx1"/>
              </a:solidFill>
              <a:latin typeface="+mn-lt"/>
            </a:endParaRPr>
          </a:p>
          <a:p>
            <a:r>
              <a:rPr lang="en-US" sz="2400" b="1" dirty="0" smtClean="0">
                <a:solidFill>
                  <a:schemeClr val="tx1"/>
                </a:solidFill>
                <a:latin typeface="+mn-lt"/>
              </a:rPr>
              <a:t>I got </a:t>
            </a:r>
            <a:r>
              <a:rPr lang="en-US" sz="2400" b="1" dirty="0">
                <a:solidFill>
                  <a:schemeClr val="tx1"/>
                </a:solidFill>
                <a:latin typeface="+mn-lt"/>
              </a:rPr>
              <a:t>together with other classmates </a:t>
            </a:r>
            <a:r>
              <a:rPr lang="en-US" sz="2400" dirty="0">
                <a:solidFill>
                  <a:schemeClr val="tx1"/>
                </a:solidFill>
                <a:latin typeface="+mn-lt"/>
              </a:rPr>
              <a:t>and helped them </a:t>
            </a:r>
            <a:r>
              <a:rPr lang="en-US" sz="2400" dirty="0" smtClean="0">
                <a:solidFill>
                  <a:schemeClr val="tx1"/>
                </a:solidFill>
                <a:latin typeface="+mn-lt"/>
              </a:rPr>
              <a:t>with their </a:t>
            </a:r>
            <a:r>
              <a:rPr lang="en-US" sz="2400" dirty="0">
                <a:solidFill>
                  <a:schemeClr val="tx1"/>
                </a:solidFill>
                <a:latin typeface="+mn-lt"/>
              </a:rPr>
              <a:t>weakness and </a:t>
            </a:r>
            <a:r>
              <a:rPr lang="en-US" sz="2400" dirty="0" smtClean="0">
                <a:solidFill>
                  <a:schemeClr val="tx1"/>
                </a:solidFill>
                <a:latin typeface="+mn-lt"/>
              </a:rPr>
              <a:t>of course </a:t>
            </a:r>
            <a:r>
              <a:rPr lang="en-US" sz="2400" dirty="0">
                <a:solidFill>
                  <a:schemeClr val="tx1"/>
                </a:solidFill>
                <a:latin typeface="+mn-lt"/>
              </a:rPr>
              <a:t>they helped me </a:t>
            </a:r>
            <a:r>
              <a:rPr lang="en-US" sz="2400" dirty="0" smtClean="0">
                <a:solidFill>
                  <a:schemeClr val="tx1"/>
                </a:solidFill>
                <a:latin typeface="+mn-lt"/>
              </a:rPr>
              <a:t>with</a:t>
            </a:r>
            <a:r>
              <a:rPr lang="en-US" sz="2400" dirty="0">
                <a:solidFill>
                  <a:schemeClr val="tx1"/>
                </a:solidFill>
              </a:rPr>
              <a:t> </a:t>
            </a:r>
            <a:r>
              <a:rPr lang="en-US" sz="2400" dirty="0" smtClean="0">
                <a:solidFill>
                  <a:schemeClr val="tx1"/>
                </a:solidFill>
                <a:latin typeface="+mn-lt"/>
              </a:rPr>
              <a:t>mine </a:t>
            </a:r>
            <a:r>
              <a:rPr lang="en-US" sz="2400" dirty="0">
                <a:solidFill>
                  <a:schemeClr val="tx1"/>
                </a:solidFill>
                <a:latin typeface="+mn-lt"/>
              </a:rPr>
              <a:t>as well</a:t>
            </a:r>
            <a:r>
              <a:rPr lang="en-US" sz="2400" dirty="0" smtClean="0">
                <a:solidFill>
                  <a:schemeClr val="tx1"/>
                </a:solidFill>
                <a:latin typeface="+mn-lt"/>
              </a:rPr>
              <a:t>.</a:t>
            </a:r>
            <a:endParaRPr lang="en-US" sz="2400" dirty="0">
              <a:solidFill>
                <a:schemeClr val="tx1"/>
              </a:solidFill>
              <a:latin typeface="+mn-lt"/>
            </a:endParaRPr>
          </a:p>
          <a:p>
            <a:pPr marL="0" indent="0">
              <a:buNone/>
            </a:pPr>
            <a:endParaRPr lang="en-US" sz="2000" dirty="0" smtClean="0">
              <a:solidFill>
                <a:schemeClr val="tx1"/>
              </a:solidFill>
              <a:latin typeface="+mn-lt"/>
            </a:endParaRPr>
          </a:p>
          <a:p>
            <a:pPr marL="0" indent="0">
              <a:buNone/>
            </a:pPr>
            <a:r>
              <a:rPr lang="en-US" sz="2800" dirty="0" smtClean="0">
                <a:solidFill>
                  <a:schemeClr val="tx1"/>
                </a:solidFill>
                <a:latin typeface="+mn-lt"/>
              </a:rPr>
              <a:t> </a:t>
            </a:r>
            <a:r>
              <a:rPr lang="en-US" sz="2400" b="1" i="1" dirty="0" smtClean="0">
                <a:solidFill>
                  <a:srgbClr val="FF0000"/>
                </a:solidFill>
                <a:latin typeface="+mn-lt"/>
              </a:rPr>
              <a:t>*class average increased from 65.7% to 80.5%!</a:t>
            </a:r>
          </a:p>
          <a:p>
            <a:pPr marL="0" indent="0">
              <a:buNone/>
            </a:pPr>
            <a:r>
              <a:rPr lang="en-US" sz="2400" b="1" i="1" dirty="0">
                <a:solidFill>
                  <a:srgbClr val="FF0000"/>
                </a:solidFill>
                <a:latin typeface="+mn-lt"/>
              </a:rPr>
              <a:t>	</a:t>
            </a:r>
            <a:r>
              <a:rPr lang="en-US" sz="2400" i="1" dirty="0">
                <a:solidFill>
                  <a:srgbClr val="FF0000"/>
                </a:solidFill>
                <a:latin typeface="+mn-lt"/>
              </a:rPr>
              <a:t> </a:t>
            </a:r>
            <a:r>
              <a:rPr lang="en-US" sz="2400" i="1" dirty="0" smtClean="0">
                <a:solidFill>
                  <a:srgbClr val="FF0000"/>
                </a:solidFill>
                <a:latin typeface="+mn-lt"/>
              </a:rPr>
              <a:t>(for students who took all three course exams)</a:t>
            </a:r>
            <a:endParaRPr lang="en-US" sz="2400" i="1" dirty="0">
              <a:solidFill>
                <a:srgbClr val="FF0000"/>
              </a:solidFill>
              <a:latin typeface="+mn-lt"/>
            </a:endParaRPr>
          </a:p>
        </p:txBody>
      </p:sp>
      <p:sp>
        <p:nvSpPr>
          <p:cNvPr id="5" name="Rectangle 4"/>
          <p:cNvSpPr/>
          <p:nvPr/>
        </p:nvSpPr>
        <p:spPr>
          <a:xfrm>
            <a:off x="0" y="0"/>
            <a:ext cx="685800" cy="6858000"/>
          </a:xfrm>
          <a:prstGeom prst="rect">
            <a:avLst/>
          </a:prstGeom>
          <a:solidFill>
            <a:srgbClr val="288B90"/>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30529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282890" y="27296"/>
            <a:ext cx="7772400" cy="1295400"/>
          </a:xfrm>
        </p:spPr>
        <p:txBody>
          <a:bodyPr>
            <a:normAutofit fontScale="90000"/>
          </a:bodyPr>
          <a:lstStyle/>
          <a:p>
            <a:pPr algn="ctr" eaLnBrk="1" hangingPunct="1"/>
            <a:r>
              <a:rPr lang="en-US" sz="3200" dirty="0" smtClean="0">
                <a:solidFill>
                  <a:schemeClr val="tx1"/>
                </a:solidFill>
                <a:latin typeface="+mn-lt"/>
                <a:cs typeface="Times New Roman" pitchFamily="18" charset="0"/>
              </a:rPr>
              <a:t>LSU Analytical Chemistry Graduate Student’s Cumulative Exam Record </a:t>
            </a:r>
            <a:r>
              <a:rPr lang="en-US" sz="3200" dirty="0" smtClean="0"/>
              <a:t/>
            </a:r>
            <a:br>
              <a:rPr lang="en-US" sz="3200" dirty="0" smtClean="0"/>
            </a:br>
            <a:r>
              <a:rPr lang="en-US" sz="3200" dirty="0" smtClean="0"/>
              <a:t> </a:t>
            </a:r>
          </a:p>
        </p:txBody>
      </p:sp>
      <p:sp>
        <p:nvSpPr>
          <p:cNvPr id="284675" name="Text Box 3"/>
          <p:cNvSpPr txBox="1">
            <a:spLocks noChangeArrowheads="1"/>
          </p:cNvSpPr>
          <p:nvPr/>
        </p:nvSpPr>
        <p:spPr bwMode="auto">
          <a:xfrm>
            <a:off x="1295400" y="1905000"/>
            <a:ext cx="2438400" cy="4508927"/>
          </a:xfrm>
          <a:prstGeom prst="rect">
            <a:avLst/>
          </a:prstGeom>
          <a:noFill/>
          <a:ln w="9525">
            <a:noFill/>
            <a:miter lim="800000"/>
            <a:headEnd/>
            <a:tailEnd/>
          </a:ln>
        </p:spPr>
        <p:txBody>
          <a:bodyPr>
            <a:spAutoFit/>
          </a:bodyPr>
          <a:lstStyle/>
          <a:p>
            <a:pPr algn="ctr" eaLnBrk="0" hangingPunct="0">
              <a:spcBef>
                <a:spcPct val="50000"/>
              </a:spcBef>
            </a:pPr>
            <a:r>
              <a:rPr lang="en-US" sz="2000" b="1" u="sng" dirty="0">
                <a:solidFill>
                  <a:srgbClr val="000000"/>
                </a:solidFill>
                <a:latin typeface="Arial" pitchFamily="34" charset="0"/>
              </a:rPr>
              <a:t>2004 – 2005</a:t>
            </a:r>
          </a:p>
          <a:p>
            <a:pPr eaLnBrk="0" hangingPunct="0">
              <a:spcBef>
                <a:spcPct val="50000"/>
              </a:spcBef>
            </a:pPr>
            <a:r>
              <a:rPr lang="en-US" sz="2000" b="1" dirty="0">
                <a:solidFill>
                  <a:srgbClr val="000000"/>
                </a:solidFill>
                <a:latin typeface="Arial" pitchFamily="34" charset="0"/>
              </a:rPr>
              <a:t>9/04   	Failed</a:t>
            </a:r>
          </a:p>
          <a:p>
            <a:pPr eaLnBrk="0" hangingPunct="0">
              <a:spcBef>
                <a:spcPct val="50000"/>
              </a:spcBef>
            </a:pPr>
            <a:r>
              <a:rPr lang="en-US" sz="2000" b="1" dirty="0">
                <a:solidFill>
                  <a:srgbClr val="000000"/>
                </a:solidFill>
                <a:latin typeface="Arial" pitchFamily="34" charset="0"/>
              </a:rPr>
              <a:t>10/04	Failed</a:t>
            </a:r>
          </a:p>
          <a:p>
            <a:pPr eaLnBrk="0" hangingPunct="0">
              <a:spcBef>
                <a:spcPct val="50000"/>
              </a:spcBef>
            </a:pPr>
            <a:r>
              <a:rPr lang="en-US" sz="2000" b="1" dirty="0">
                <a:solidFill>
                  <a:srgbClr val="000000"/>
                </a:solidFill>
                <a:latin typeface="Arial" pitchFamily="34" charset="0"/>
              </a:rPr>
              <a:t>11/04	Failed</a:t>
            </a:r>
          </a:p>
          <a:p>
            <a:pPr eaLnBrk="0" hangingPunct="0">
              <a:spcBef>
                <a:spcPct val="50000"/>
              </a:spcBef>
            </a:pPr>
            <a:r>
              <a:rPr lang="en-US" sz="2000" b="1" dirty="0">
                <a:solidFill>
                  <a:srgbClr val="000000"/>
                </a:solidFill>
                <a:latin typeface="Arial" pitchFamily="34" charset="0"/>
              </a:rPr>
              <a:t>12/04	Failed</a:t>
            </a:r>
          </a:p>
          <a:p>
            <a:pPr eaLnBrk="0" hangingPunct="0">
              <a:spcBef>
                <a:spcPct val="50000"/>
              </a:spcBef>
            </a:pPr>
            <a:r>
              <a:rPr lang="en-US" sz="2000" b="1" dirty="0">
                <a:solidFill>
                  <a:srgbClr val="FF0000"/>
                </a:solidFill>
                <a:latin typeface="Arial" pitchFamily="34" charset="0"/>
              </a:rPr>
              <a:t>1/05	Passed</a:t>
            </a:r>
          </a:p>
          <a:p>
            <a:pPr eaLnBrk="0" hangingPunct="0">
              <a:spcBef>
                <a:spcPct val="50000"/>
              </a:spcBef>
            </a:pPr>
            <a:r>
              <a:rPr lang="en-US" sz="2000" b="1" dirty="0">
                <a:solidFill>
                  <a:srgbClr val="000000"/>
                </a:solidFill>
                <a:latin typeface="Arial" pitchFamily="34" charset="0"/>
              </a:rPr>
              <a:t>2/05	Failed</a:t>
            </a:r>
          </a:p>
          <a:p>
            <a:pPr eaLnBrk="0" hangingPunct="0">
              <a:spcBef>
                <a:spcPct val="50000"/>
              </a:spcBef>
            </a:pPr>
            <a:r>
              <a:rPr lang="en-US" sz="2000" b="1" dirty="0">
                <a:solidFill>
                  <a:srgbClr val="000000"/>
                </a:solidFill>
                <a:latin typeface="Arial" pitchFamily="34" charset="0"/>
              </a:rPr>
              <a:t>3/05	Failed</a:t>
            </a:r>
          </a:p>
          <a:p>
            <a:pPr eaLnBrk="0" hangingPunct="0">
              <a:spcBef>
                <a:spcPct val="50000"/>
              </a:spcBef>
            </a:pPr>
            <a:r>
              <a:rPr lang="en-US" sz="2000" b="1" dirty="0">
                <a:solidFill>
                  <a:srgbClr val="000000"/>
                </a:solidFill>
                <a:latin typeface="Arial" pitchFamily="34" charset="0"/>
              </a:rPr>
              <a:t>4/05	Failed</a:t>
            </a:r>
          </a:p>
          <a:p>
            <a:pPr eaLnBrk="0" hangingPunct="0">
              <a:spcBef>
                <a:spcPct val="50000"/>
              </a:spcBef>
            </a:pPr>
            <a:endParaRPr lang="en-US" b="1" dirty="0">
              <a:latin typeface="Arial" pitchFamily="34" charset="0"/>
            </a:endParaRPr>
          </a:p>
        </p:txBody>
      </p:sp>
      <p:sp>
        <p:nvSpPr>
          <p:cNvPr id="7172" name="Text Box 4"/>
          <p:cNvSpPr txBox="1">
            <a:spLocks noChangeArrowheads="1"/>
          </p:cNvSpPr>
          <p:nvPr/>
        </p:nvSpPr>
        <p:spPr bwMode="auto">
          <a:xfrm>
            <a:off x="5105400" y="2438400"/>
            <a:ext cx="3352800" cy="366713"/>
          </a:xfrm>
          <a:prstGeom prst="rect">
            <a:avLst/>
          </a:prstGeom>
          <a:noFill/>
          <a:ln w="9525">
            <a:noFill/>
            <a:miter lim="800000"/>
            <a:headEnd/>
            <a:tailEnd/>
          </a:ln>
        </p:spPr>
        <p:txBody>
          <a:bodyPr>
            <a:spAutoFit/>
          </a:bodyPr>
          <a:lstStyle/>
          <a:p>
            <a:pPr eaLnBrk="0" hangingPunct="0">
              <a:spcBef>
                <a:spcPct val="50000"/>
              </a:spcBef>
            </a:pPr>
            <a:endParaRPr lang="en-US" dirty="0">
              <a:latin typeface="Arial" pitchFamily="34" charset="0"/>
            </a:endParaRPr>
          </a:p>
        </p:txBody>
      </p:sp>
      <p:sp>
        <p:nvSpPr>
          <p:cNvPr id="7173" name="Text Box 5"/>
          <p:cNvSpPr txBox="1">
            <a:spLocks noChangeArrowheads="1"/>
          </p:cNvSpPr>
          <p:nvPr/>
        </p:nvSpPr>
        <p:spPr bwMode="auto">
          <a:xfrm>
            <a:off x="4876800" y="2895600"/>
            <a:ext cx="1676400" cy="366713"/>
          </a:xfrm>
          <a:prstGeom prst="rect">
            <a:avLst/>
          </a:prstGeom>
          <a:noFill/>
          <a:ln w="9525">
            <a:noFill/>
            <a:miter lim="800000"/>
            <a:headEnd/>
            <a:tailEnd/>
          </a:ln>
        </p:spPr>
        <p:txBody>
          <a:bodyPr>
            <a:spAutoFit/>
          </a:bodyPr>
          <a:lstStyle/>
          <a:p>
            <a:pPr eaLnBrk="0" hangingPunct="0">
              <a:spcBef>
                <a:spcPct val="50000"/>
              </a:spcBef>
            </a:pPr>
            <a:endParaRPr lang="en-US" dirty="0">
              <a:latin typeface="Arial" pitchFamily="34" charset="0"/>
            </a:endParaRPr>
          </a:p>
        </p:txBody>
      </p:sp>
      <p:sp>
        <p:nvSpPr>
          <p:cNvPr id="284678" name="Text Box 6"/>
          <p:cNvSpPr txBox="1">
            <a:spLocks noChangeArrowheads="1"/>
          </p:cNvSpPr>
          <p:nvPr/>
        </p:nvSpPr>
        <p:spPr bwMode="auto">
          <a:xfrm>
            <a:off x="5334000" y="1981200"/>
            <a:ext cx="3810000" cy="4508927"/>
          </a:xfrm>
          <a:prstGeom prst="rect">
            <a:avLst/>
          </a:prstGeom>
          <a:noFill/>
          <a:ln w="9525">
            <a:noFill/>
            <a:miter lim="800000"/>
            <a:headEnd/>
            <a:tailEnd/>
          </a:ln>
        </p:spPr>
        <p:txBody>
          <a:bodyPr>
            <a:spAutoFit/>
          </a:bodyPr>
          <a:lstStyle/>
          <a:p>
            <a:pPr eaLnBrk="0" hangingPunct="0">
              <a:spcBef>
                <a:spcPct val="50000"/>
              </a:spcBef>
            </a:pPr>
            <a:r>
              <a:rPr lang="en-US" sz="2000" b="1" dirty="0">
                <a:solidFill>
                  <a:srgbClr val="000000"/>
                </a:solidFill>
                <a:latin typeface="Arial" pitchFamily="34" charset="0"/>
              </a:rPr>
              <a:t>     </a:t>
            </a:r>
            <a:r>
              <a:rPr lang="en-US" sz="2000" b="1" u="sng" dirty="0">
                <a:solidFill>
                  <a:srgbClr val="000000"/>
                </a:solidFill>
                <a:latin typeface="Arial" pitchFamily="34" charset="0"/>
              </a:rPr>
              <a:t>2005 – 2006</a:t>
            </a:r>
          </a:p>
          <a:p>
            <a:pPr eaLnBrk="0" hangingPunct="0">
              <a:spcBef>
                <a:spcPct val="50000"/>
              </a:spcBef>
            </a:pPr>
            <a:r>
              <a:rPr lang="en-US" sz="2000" b="1" dirty="0">
                <a:solidFill>
                  <a:srgbClr val="FF0000"/>
                </a:solidFill>
                <a:latin typeface="Arial" pitchFamily="34" charset="0"/>
              </a:rPr>
              <a:t>10/05	Passed</a:t>
            </a:r>
          </a:p>
          <a:p>
            <a:pPr eaLnBrk="0" hangingPunct="0">
              <a:spcBef>
                <a:spcPct val="50000"/>
              </a:spcBef>
            </a:pPr>
            <a:r>
              <a:rPr lang="en-US" sz="2000" b="1" dirty="0">
                <a:solidFill>
                  <a:srgbClr val="000000"/>
                </a:solidFill>
                <a:latin typeface="Arial" pitchFamily="34" charset="0"/>
              </a:rPr>
              <a:t>11/05	Failed</a:t>
            </a:r>
          </a:p>
          <a:p>
            <a:pPr eaLnBrk="0" hangingPunct="0">
              <a:spcBef>
                <a:spcPct val="50000"/>
              </a:spcBef>
            </a:pPr>
            <a:r>
              <a:rPr lang="en-US" sz="2000" b="1" dirty="0">
                <a:solidFill>
                  <a:srgbClr val="FF0000"/>
                </a:solidFill>
                <a:latin typeface="Arial" pitchFamily="34" charset="0"/>
              </a:rPr>
              <a:t>12/05	Passed best in group</a:t>
            </a:r>
          </a:p>
          <a:p>
            <a:pPr eaLnBrk="0" hangingPunct="0">
              <a:spcBef>
                <a:spcPct val="50000"/>
              </a:spcBef>
            </a:pPr>
            <a:r>
              <a:rPr lang="en-US" sz="2000" b="1" dirty="0">
                <a:solidFill>
                  <a:srgbClr val="FF0000"/>
                </a:solidFill>
                <a:latin typeface="Arial" pitchFamily="34" charset="0"/>
              </a:rPr>
              <a:t>1/06	Passed</a:t>
            </a:r>
          </a:p>
          <a:p>
            <a:pPr eaLnBrk="0" hangingPunct="0">
              <a:spcBef>
                <a:spcPct val="50000"/>
              </a:spcBef>
            </a:pPr>
            <a:r>
              <a:rPr lang="en-US" sz="2000" b="1" dirty="0">
                <a:solidFill>
                  <a:srgbClr val="FF0000"/>
                </a:solidFill>
                <a:latin typeface="Arial" pitchFamily="34" charset="0"/>
              </a:rPr>
              <a:t>2/06	Passed</a:t>
            </a:r>
          </a:p>
          <a:p>
            <a:pPr eaLnBrk="0" hangingPunct="0">
              <a:spcBef>
                <a:spcPct val="50000"/>
              </a:spcBef>
            </a:pPr>
            <a:r>
              <a:rPr lang="en-US" sz="2000" b="1" dirty="0">
                <a:solidFill>
                  <a:srgbClr val="000000"/>
                </a:solidFill>
                <a:latin typeface="Arial" pitchFamily="34" charset="0"/>
              </a:rPr>
              <a:t>3/06	Failed</a:t>
            </a:r>
          </a:p>
          <a:p>
            <a:pPr eaLnBrk="0" hangingPunct="0">
              <a:spcBef>
                <a:spcPct val="50000"/>
              </a:spcBef>
            </a:pPr>
            <a:r>
              <a:rPr lang="en-US" sz="2000" b="1" dirty="0">
                <a:solidFill>
                  <a:srgbClr val="FF0000"/>
                </a:solidFill>
                <a:latin typeface="Arial" pitchFamily="34" charset="0"/>
              </a:rPr>
              <a:t>4/06	Passed last one!</a:t>
            </a:r>
          </a:p>
          <a:p>
            <a:pPr eaLnBrk="0" hangingPunct="0">
              <a:spcBef>
                <a:spcPct val="50000"/>
              </a:spcBef>
            </a:pPr>
            <a:r>
              <a:rPr lang="en-US" sz="2000" b="1" dirty="0">
                <a:solidFill>
                  <a:srgbClr val="000000"/>
                </a:solidFill>
                <a:latin typeface="Arial" pitchFamily="34" charset="0"/>
              </a:rPr>
              <a:t>5/06	N/A</a:t>
            </a:r>
          </a:p>
          <a:p>
            <a:pPr eaLnBrk="0" hangingPunct="0">
              <a:spcBef>
                <a:spcPct val="50000"/>
              </a:spcBef>
            </a:pPr>
            <a:endParaRPr lang="en-US" dirty="0">
              <a:solidFill>
                <a:srgbClr val="000000"/>
              </a:solidFill>
              <a:latin typeface="Arial" pitchFamily="34" charset="0"/>
            </a:endParaRPr>
          </a:p>
        </p:txBody>
      </p:sp>
      <p:sp>
        <p:nvSpPr>
          <p:cNvPr id="284679" name="Text Box 7"/>
          <p:cNvSpPr txBox="1">
            <a:spLocks noChangeArrowheads="1"/>
          </p:cNvSpPr>
          <p:nvPr/>
        </p:nvSpPr>
        <p:spPr bwMode="auto">
          <a:xfrm>
            <a:off x="3505200" y="3124200"/>
            <a:ext cx="1676400" cy="1477963"/>
          </a:xfrm>
          <a:prstGeom prst="rect">
            <a:avLst/>
          </a:prstGeom>
          <a:noFill/>
          <a:ln w="9525">
            <a:noFill/>
            <a:miter lim="800000"/>
            <a:headEnd/>
            <a:tailEnd/>
          </a:ln>
        </p:spPr>
        <p:txBody>
          <a:bodyPr>
            <a:spAutoFit/>
          </a:bodyPr>
          <a:lstStyle/>
          <a:p>
            <a:pPr eaLnBrk="0" hangingPunct="0">
              <a:spcBef>
                <a:spcPct val="50000"/>
              </a:spcBef>
            </a:pPr>
            <a:r>
              <a:rPr lang="en-US" b="1" dirty="0">
                <a:solidFill>
                  <a:srgbClr val="000000"/>
                </a:solidFill>
                <a:latin typeface="Arial" pitchFamily="34" charset="0"/>
              </a:rPr>
              <a:t>Began work with CAS and the Writing Center in October 2005</a:t>
            </a:r>
          </a:p>
        </p:txBody>
      </p:sp>
      <p:cxnSp>
        <p:nvCxnSpPr>
          <p:cNvPr id="9" name="Straight Connector 8"/>
          <p:cNvCxnSpPr/>
          <p:nvPr/>
        </p:nvCxnSpPr>
        <p:spPr>
          <a:xfrm>
            <a:off x="0" y="1143000"/>
            <a:ext cx="9144000" cy="0"/>
          </a:xfrm>
          <a:prstGeom prst="line">
            <a:avLst/>
          </a:prstGeom>
          <a:ln w="127000">
            <a:solidFill>
              <a:srgbClr val="288B90"/>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685800" cy="6858000"/>
          </a:xfrm>
          <a:prstGeom prst="rect">
            <a:avLst/>
          </a:prstGeom>
          <a:solidFill>
            <a:srgbClr val="288B90"/>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56603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46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46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46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5" grpId="0"/>
      <p:bldP spid="284678" grpId="0"/>
      <p:bldP spid="284679" grpId="0"/>
    </p:bldLst>
  </p:timing>
</p:sld>
</file>

<file path=ppt/slides/slide59.xml><?xml version="1.0" encoding="utf-8"?>
<p:sld xmlns:a="http://schemas.openxmlformats.org/drawingml/2006/main" xmlns:r="http://schemas.openxmlformats.org/officeDocument/2006/relationships" xmlns:p="http://schemas.openxmlformats.org/presentationml/2006/main" showMasterSp="0">
  <p:cSld>
    <p:bg>
      <p:bgPr>
        <a:solidFill>
          <a:srgbClr val="288B9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0600" y="5901004"/>
            <a:ext cx="7543800" cy="762000"/>
          </a:xfrm>
        </p:spPr>
        <p:txBody>
          <a:bodyPr/>
          <a:lstStyle/>
          <a:p>
            <a:r>
              <a:rPr lang="en-US" sz="3600" dirty="0" smtClean="0">
                <a:solidFill>
                  <a:srgbClr val="FFC000"/>
                </a:solidFill>
                <a:latin typeface="+mn-lt"/>
              </a:rPr>
              <a:t>Dr. Algernon Kelley, December 2009</a:t>
            </a:r>
            <a:endParaRPr lang="en-US" sz="3600" dirty="0">
              <a:solidFill>
                <a:srgbClr val="FFC000"/>
              </a:solidFill>
              <a:latin typeface="+mn-lt"/>
            </a:endParaRPr>
          </a:p>
        </p:txBody>
      </p:sp>
      <p:pic>
        <p:nvPicPr>
          <p:cNvPr id="1026" name="Picture 2"/>
          <p:cNvPicPr>
            <a:picLocks noChangeAspect="1" noChangeArrowheads="1"/>
          </p:cNvPicPr>
          <p:nvPr/>
        </p:nvPicPr>
        <p:blipFill>
          <a:blip r:embed="rId3" cstate="print"/>
          <a:srcRect t="12195" r="1829" b="1219"/>
          <a:stretch>
            <a:fillRect/>
          </a:stretch>
        </p:blipFill>
        <p:spPr bwMode="auto">
          <a:xfrm>
            <a:off x="457200" y="457200"/>
            <a:ext cx="8229600" cy="5443804"/>
          </a:xfrm>
          <a:prstGeom prst="rect">
            <a:avLst/>
          </a:prstGeom>
          <a:noFill/>
          <a:ln w="9525">
            <a:noFill/>
            <a:miter lim="800000"/>
            <a:headEnd/>
            <a:tailEnd/>
          </a:ln>
          <a:effectLst/>
        </p:spPr>
      </p:pic>
    </p:spTree>
    <p:custDataLst>
      <p:tags r:id="rId1"/>
    </p:custDataLst>
    <p:extLst>
      <p:ext uri="{BB962C8B-B14F-4D97-AF65-F5344CB8AC3E}">
        <p14:creationId xmlns:p14="http://schemas.microsoft.com/office/powerpoint/2010/main" val="18453064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762000" y="0"/>
            <a:ext cx="7772400" cy="1143000"/>
          </a:xfrm>
        </p:spPr>
        <p:txBody>
          <a:bodyPr>
            <a:normAutofit/>
          </a:bodyPr>
          <a:lstStyle/>
          <a:p>
            <a:pPr algn="ctr" eaLnBrk="1" hangingPunct="1"/>
            <a:r>
              <a:rPr lang="en-US" sz="4000" dirty="0" smtClean="0">
                <a:solidFill>
                  <a:schemeClr val="tx1"/>
                </a:solidFill>
                <a:latin typeface="+mn-lt"/>
              </a:rPr>
              <a:t>Metacognition</a:t>
            </a:r>
          </a:p>
        </p:txBody>
      </p:sp>
      <p:sp>
        <p:nvSpPr>
          <p:cNvPr id="25603" name="Rectangle 3"/>
          <p:cNvSpPr>
            <a:spLocks noGrp="1" noChangeArrowheads="1"/>
          </p:cNvSpPr>
          <p:nvPr>
            <p:ph type="body" idx="1"/>
          </p:nvPr>
        </p:nvSpPr>
        <p:spPr>
          <a:xfrm>
            <a:off x="838200" y="914400"/>
            <a:ext cx="7933087" cy="5662684"/>
          </a:xfrm>
        </p:spPr>
        <p:txBody>
          <a:bodyPr>
            <a:normAutofit fontScale="85000" lnSpcReduction="20000"/>
          </a:bodyPr>
          <a:lstStyle/>
          <a:p>
            <a:pPr eaLnBrk="1" hangingPunct="1">
              <a:buFont typeface="Wingdings" pitchFamily="2" charset="2"/>
              <a:buChar char="§"/>
            </a:pPr>
            <a:endParaRPr lang="en-US" dirty="0" smtClean="0">
              <a:solidFill>
                <a:schemeClr val="tx1"/>
              </a:solidFill>
              <a:latin typeface="Calibri" pitchFamily="34" charset="0"/>
              <a:cs typeface="Calibri" pitchFamily="34" charset="0"/>
            </a:endParaRPr>
          </a:p>
          <a:p>
            <a:pPr marL="0" indent="0" eaLnBrk="1" hangingPunct="1">
              <a:spcAft>
                <a:spcPts val="1200"/>
              </a:spcAft>
              <a:buNone/>
            </a:pPr>
            <a:r>
              <a:rPr lang="en-US" sz="3500" dirty="0" smtClean="0">
                <a:solidFill>
                  <a:schemeClr val="tx1"/>
                </a:solidFill>
                <a:latin typeface="Calibri" pitchFamily="34" charset="0"/>
                <a:cs typeface="Calibri" pitchFamily="34" charset="0"/>
              </a:rPr>
              <a:t>The ability to:</a:t>
            </a:r>
          </a:p>
          <a:p>
            <a:pPr eaLnBrk="1" hangingPunct="1">
              <a:spcAft>
                <a:spcPts val="1200"/>
              </a:spcAft>
              <a:buFont typeface="Wingdings" pitchFamily="2" charset="2"/>
              <a:buChar char="§"/>
            </a:pPr>
            <a:r>
              <a:rPr lang="en-US" sz="3500" dirty="0" smtClean="0">
                <a:solidFill>
                  <a:schemeClr val="tx1"/>
                </a:solidFill>
                <a:latin typeface="Calibri" pitchFamily="34" charset="0"/>
                <a:cs typeface="Calibri" pitchFamily="34" charset="0"/>
              </a:rPr>
              <a:t>think about your own thinking</a:t>
            </a:r>
          </a:p>
          <a:p>
            <a:pPr>
              <a:spcAft>
                <a:spcPts val="1200"/>
              </a:spcAft>
              <a:buFont typeface="Wingdings" pitchFamily="2" charset="2"/>
              <a:buChar char="§"/>
            </a:pPr>
            <a:r>
              <a:rPr lang="en-US" sz="3500" dirty="0" smtClean="0">
                <a:solidFill>
                  <a:schemeClr val="tx1"/>
                </a:solidFill>
                <a:latin typeface="Calibri" pitchFamily="34" charset="0"/>
                <a:cs typeface="Calibri" pitchFamily="34" charset="0"/>
              </a:rPr>
              <a:t>be consciously aware of yourself as a problem solver</a:t>
            </a:r>
          </a:p>
          <a:p>
            <a:pPr>
              <a:spcAft>
                <a:spcPts val="1200"/>
              </a:spcAft>
              <a:buFont typeface="Wingdings" pitchFamily="2" charset="2"/>
              <a:buChar char="§"/>
            </a:pPr>
            <a:r>
              <a:rPr lang="en-US" sz="3500" dirty="0">
                <a:solidFill>
                  <a:schemeClr val="tx1"/>
                </a:solidFill>
                <a:latin typeface="Calibri" pitchFamily="34" charset="0"/>
                <a:cs typeface="Calibri" pitchFamily="34" charset="0"/>
              </a:rPr>
              <a:t>m</a:t>
            </a:r>
            <a:r>
              <a:rPr lang="en-US" sz="3500" dirty="0" smtClean="0">
                <a:solidFill>
                  <a:schemeClr val="tx1"/>
                </a:solidFill>
                <a:latin typeface="Calibri" pitchFamily="34" charset="0"/>
                <a:cs typeface="Calibri" pitchFamily="34" charset="0"/>
              </a:rPr>
              <a:t>onitor, plan, and control </a:t>
            </a:r>
            <a:r>
              <a:rPr lang="en-US" sz="3500" dirty="0">
                <a:solidFill>
                  <a:schemeClr val="tx1"/>
                </a:solidFill>
                <a:latin typeface="Calibri" pitchFamily="34" charset="0"/>
                <a:cs typeface="Calibri" pitchFamily="34" charset="0"/>
              </a:rPr>
              <a:t>your </a:t>
            </a:r>
            <a:r>
              <a:rPr lang="en-US" sz="3500" dirty="0" smtClean="0">
                <a:solidFill>
                  <a:schemeClr val="tx1"/>
                </a:solidFill>
                <a:latin typeface="Calibri" pitchFamily="34" charset="0"/>
                <a:cs typeface="Calibri" pitchFamily="34" charset="0"/>
              </a:rPr>
              <a:t>mental processing (e.g. “Am I </a:t>
            </a:r>
            <a:r>
              <a:rPr lang="en-US" sz="3500" i="1" dirty="0" smtClean="0">
                <a:solidFill>
                  <a:schemeClr val="tx1"/>
                </a:solidFill>
                <a:latin typeface="Calibri" pitchFamily="34" charset="0"/>
                <a:cs typeface="Calibri" pitchFamily="34" charset="0"/>
              </a:rPr>
              <a:t>understanding</a:t>
            </a:r>
            <a:r>
              <a:rPr lang="en-US" sz="3500" dirty="0" smtClean="0">
                <a:solidFill>
                  <a:schemeClr val="tx1"/>
                </a:solidFill>
                <a:latin typeface="Calibri" pitchFamily="34" charset="0"/>
                <a:cs typeface="Calibri" pitchFamily="34" charset="0"/>
              </a:rPr>
              <a:t> this material, or just </a:t>
            </a:r>
            <a:r>
              <a:rPr lang="en-US" sz="3500" i="1" dirty="0" smtClean="0">
                <a:solidFill>
                  <a:schemeClr val="tx1"/>
                </a:solidFill>
                <a:latin typeface="Calibri" pitchFamily="34" charset="0"/>
                <a:cs typeface="Calibri" pitchFamily="34" charset="0"/>
              </a:rPr>
              <a:t>memorizing</a:t>
            </a:r>
            <a:r>
              <a:rPr lang="en-US" sz="3500" dirty="0" smtClean="0">
                <a:solidFill>
                  <a:schemeClr val="tx1"/>
                </a:solidFill>
                <a:latin typeface="Calibri" pitchFamily="34" charset="0"/>
                <a:cs typeface="Calibri" pitchFamily="34" charset="0"/>
              </a:rPr>
              <a:t> it?”)</a:t>
            </a:r>
          </a:p>
          <a:p>
            <a:pPr>
              <a:spcAft>
                <a:spcPts val="1200"/>
              </a:spcAft>
              <a:buFont typeface="Wingdings" pitchFamily="2" charset="2"/>
              <a:buChar char="§"/>
            </a:pPr>
            <a:r>
              <a:rPr lang="en-US" sz="3500" dirty="0" smtClean="0">
                <a:solidFill>
                  <a:schemeClr val="tx1"/>
                </a:solidFill>
                <a:latin typeface="Calibri" pitchFamily="34" charset="0"/>
                <a:cs typeface="Calibri" pitchFamily="34" charset="0"/>
              </a:rPr>
              <a:t>accurately judge </a:t>
            </a:r>
            <a:r>
              <a:rPr lang="en-US" sz="3500" dirty="0">
                <a:solidFill>
                  <a:schemeClr val="tx1"/>
                </a:solidFill>
                <a:latin typeface="Calibri" pitchFamily="34" charset="0"/>
                <a:cs typeface="Calibri" pitchFamily="34" charset="0"/>
              </a:rPr>
              <a:t>your </a:t>
            </a:r>
            <a:r>
              <a:rPr lang="en-US" sz="3500" dirty="0" smtClean="0">
                <a:solidFill>
                  <a:schemeClr val="tx1"/>
                </a:solidFill>
                <a:latin typeface="Calibri" pitchFamily="34" charset="0"/>
                <a:cs typeface="Calibri" pitchFamily="34" charset="0"/>
              </a:rPr>
              <a:t>level of learning</a:t>
            </a:r>
          </a:p>
          <a:p>
            <a:pPr eaLnBrk="1" hangingPunct="1">
              <a:spcAft>
                <a:spcPts val="1200"/>
              </a:spcAft>
              <a:buFont typeface="Wingdings" pitchFamily="2" charset="2"/>
              <a:buChar char="§"/>
            </a:pPr>
            <a:r>
              <a:rPr lang="en-US" sz="3500" dirty="0" smtClean="0">
                <a:solidFill>
                  <a:schemeClr val="tx1"/>
                </a:solidFill>
                <a:latin typeface="Calibri" pitchFamily="34" charset="0"/>
                <a:cs typeface="Calibri" pitchFamily="34" charset="0"/>
              </a:rPr>
              <a:t>Know what you know and what you don’t know</a:t>
            </a:r>
          </a:p>
          <a:p>
            <a:pPr marL="0" indent="0" eaLnBrk="1" hangingPunct="1">
              <a:buNone/>
            </a:pPr>
            <a:endParaRPr lang="en-US" sz="1100" dirty="0" smtClean="0">
              <a:solidFill>
                <a:srgbClr val="461D7C"/>
              </a:solidFill>
              <a:latin typeface="Calibri" pitchFamily="34" charset="0"/>
              <a:cs typeface="Calibri" pitchFamily="34" charset="0"/>
            </a:endParaRPr>
          </a:p>
          <a:p>
            <a:pPr>
              <a:buNone/>
            </a:pPr>
            <a:r>
              <a:rPr lang="en-US" sz="2400" dirty="0" smtClean="0">
                <a:solidFill>
                  <a:schemeClr val="tx1"/>
                </a:solidFill>
                <a:latin typeface="Goudy Old Style" pitchFamily="18" charset="0"/>
              </a:rPr>
              <a:t>					</a:t>
            </a:r>
            <a:endParaRPr lang="en-US" sz="2400" dirty="0" smtClean="0">
              <a:solidFill>
                <a:srgbClr val="461D7C"/>
              </a:solidFill>
              <a:latin typeface="Calibri" pitchFamily="34" charset="0"/>
              <a:cs typeface="Calibri" pitchFamily="34" charset="0"/>
            </a:endParaRPr>
          </a:p>
        </p:txBody>
      </p:sp>
      <p:cxnSp>
        <p:nvCxnSpPr>
          <p:cNvPr id="5" name="Straight Connector 4"/>
          <p:cNvCxnSpPr/>
          <p:nvPr/>
        </p:nvCxnSpPr>
        <p:spPr>
          <a:xfrm>
            <a:off x="0" y="6096000"/>
            <a:ext cx="9144000" cy="0"/>
          </a:xfrm>
          <a:prstGeom prst="line">
            <a:avLst/>
          </a:prstGeom>
          <a:ln w="63500">
            <a:solidFill>
              <a:srgbClr val="288B9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1066800"/>
            <a:ext cx="9144000" cy="0"/>
          </a:xfrm>
          <a:prstGeom prst="line">
            <a:avLst/>
          </a:prstGeom>
          <a:ln w="127000">
            <a:solidFill>
              <a:srgbClr val="288B9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362502" y="6172200"/>
            <a:ext cx="7347531" cy="646331"/>
          </a:xfrm>
          <a:prstGeom prst="rect">
            <a:avLst/>
          </a:prstGeom>
          <a:noFill/>
        </p:spPr>
        <p:txBody>
          <a:bodyPr wrap="square" rtlCol="0">
            <a:spAutoFit/>
          </a:bodyPr>
          <a:lstStyle/>
          <a:p>
            <a:r>
              <a:rPr lang="en-US" dirty="0"/>
              <a:t>Flavell, J. H. (1976). Metacognitive aspects of problem solving. In L. B. Resnick (Ed.), The nature of intelligence (pp.231-236). Hillsdale, NJ: Erlbaum </a:t>
            </a:r>
          </a:p>
        </p:txBody>
      </p:sp>
      <p:sp>
        <p:nvSpPr>
          <p:cNvPr id="8" name="Rectangle 7"/>
          <p:cNvSpPr/>
          <p:nvPr/>
        </p:nvSpPr>
        <p:spPr>
          <a:xfrm>
            <a:off x="0" y="0"/>
            <a:ext cx="685800" cy="6858000"/>
          </a:xfrm>
          <a:prstGeom prst="rect">
            <a:avLst/>
          </a:prstGeom>
          <a:solidFill>
            <a:srgbClr val="288B90"/>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58196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60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60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60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560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60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a:xfrm>
            <a:off x="990600" y="0"/>
            <a:ext cx="8153400" cy="1143000"/>
          </a:xfrm>
        </p:spPr>
        <p:txBody>
          <a:bodyPr>
            <a:normAutofit fontScale="90000"/>
          </a:bodyPr>
          <a:lstStyle/>
          <a:p>
            <a:pPr algn="ctr"/>
            <a:r>
              <a:rPr lang="en-US" sz="4000" b="1" dirty="0">
                <a:solidFill>
                  <a:schemeClr val="tx1"/>
                </a:solidFill>
                <a:latin typeface="+mn-lt"/>
              </a:rPr>
              <a:t>Knowledge of Metacognition Greatly Increases </a:t>
            </a:r>
            <a:r>
              <a:rPr lang="en-US" sz="4000" dirty="0" err="1" smtClean="0">
                <a:solidFill>
                  <a:schemeClr val="tx1"/>
                </a:solidFill>
                <a:latin typeface="+mn-lt"/>
              </a:rPr>
              <a:t>URM</a:t>
            </a:r>
            <a:r>
              <a:rPr lang="en-US" sz="4000" b="1" dirty="0" smtClean="0">
                <a:solidFill>
                  <a:schemeClr val="tx1"/>
                </a:solidFill>
                <a:latin typeface="+mn-lt"/>
              </a:rPr>
              <a:t> </a:t>
            </a:r>
            <a:r>
              <a:rPr lang="en-US" sz="4000" b="1" dirty="0">
                <a:solidFill>
                  <a:schemeClr val="tx1"/>
                </a:solidFill>
                <a:latin typeface="+mn-lt"/>
              </a:rPr>
              <a:t>Student Success</a:t>
            </a:r>
          </a:p>
        </p:txBody>
      </p:sp>
      <p:sp>
        <p:nvSpPr>
          <p:cNvPr id="275459" name="Rectangle 3"/>
          <p:cNvSpPr>
            <a:spLocks noGrp="1" noChangeArrowheads="1"/>
          </p:cNvSpPr>
          <p:nvPr>
            <p:ph type="body" idx="1"/>
          </p:nvPr>
        </p:nvSpPr>
        <p:spPr>
          <a:xfrm>
            <a:off x="914400" y="1371600"/>
            <a:ext cx="8229600" cy="4495800"/>
          </a:xfrm>
        </p:spPr>
        <p:txBody>
          <a:bodyPr>
            <a:normAutofit fontScale="92500"/>
          </a:bodyPr>
          <a:lstStyle/>
          <a:p>
            <a:pPr>
              <a:buFont typeface="Wingdings" pitchFamily="2" charset="2"/>
              <a:buChar char="§"/>
            </a:pPr>
            <a:r>
              <a:rPr lang="en-US" dirty="0">
                <a:solidFill>
                  <a:schemeClr val="tx1"/>
                </a:solidFill>
                <a:latin typeface="+mn-lt"/>
              </a:rPr>
              <a:t>They are less likely to have been cognitively challenged in high school</a:t>
            </a:r>
          </a:p>
          <a:p>
            <a:pPr>
              <a:buFont typeface="Wingdings" pitchFamily="2" charset="2"/>
              <a:buChar char="§"/>
            </a:pPr>
            <a:r>
              <a:rPr lang="en-US" dirty="0">
                <a:solidFill>
                  <a:schemeClr val="tx1"/>
                </a:solidFill>
                <a:latin typeface="+mn-lt"/>
              </a:rPr>
              <a:t>They are </a:t>
            </a:r>
            <a:r>
              <a:rPr lang="en-US" dirty="0" smtClean="0">
                <a:solidFill>
                  <a:schemeClr val="tx1"/>
                </a:solidFill>
                <a:latin typeface="+mn-lt"/>
              </a:rPr>
              <a:t>more likely to feel that they don’t belong*</a:t>
            </a:r>
            <a:endParaRPr lang="en-US" dirty="0">
              <a:solidFill>
                <a:schemeClr val="tx1"/>
              </a:solidFill>
              <a:latin typeface="+mn-lt"/>
            </a:endParaRPr>
          </a:p>
          <a:p>
            <a:pPr>
              <a:buFont typeface="Wingdings" pitchFamily="2" charset="2"/>
              <a:buChar char="§"/>
            </a:pPr>
            <a:r>
              <a:rPr lang="en-US" dirty="0">
                <a:solidFill>
                  <a:schemeClr val="tx1"/>
                </a:solidFill>
                <a:latin typeface="+mn-lt"/>
              </a:rPr>
              <a:t>They are </a:t>
            </a:r>
            <a:r>
              <a:rPr lang="en-US" dirty="0" smtClean="0">
                <a:solidFill>
                  <a:schemeClr val="tx1"/>
                </a:solidFill>
                <a:latin typeface="+mn-lt"/>
              </a:rPr>
              <a:t>more likely to think that initial failure means they are not “smart” enough and become victims of stereotype threat*</a:t>
            </a:r>
          </a:p>
          <a:p>
            <a:pPr>
              <a:buFont typeface="Wingdings" pitchFamily="2" charset="2"/>
              <a:buChar char="§"/>
            </a:pPr>
            <a:r>
              <a:rPr lang="en-US" dirty="0" smtClean="0">
                <a:solidFill>
                  <a:schemeClr val="tx1"/>
                </a:solidFill>
                <a:latin typeface="+mn-lt"/>
              </a:rPr>
              <a:t>They are more likely to feel that the other students and the professor do not respect them* </a:t>
            </a:r>
            <a:endParaRPr lang="en-US" dirty="0">
              <a:solidFill>
                <a:schemeClr val="tx1"/>
              </a:solidFill>
              <a:latin typeface="+mn-lt"/>
            </a:endParaRPr>
          </a:p>
          <a:p>
            <a:pPr>
              <a:buFont typeface="Wingdings" pitchFamily="2" charset="2"/>
              <a:buNone/>
            </a:pPr>
            <a:endParaRPr lang="en-US" sz="3600" b="1" dirty="0"/>
          </a:p>
          <a:p>
            <a:pPr>
              <a:buNone/>
            </a:pPr>
            <a:endParaRPr lang="en-US" sz="3600" dirty="0"/>
          </a:p>
        </p:txBody>
      </p:sp>
      <p:sp>
        <p:nvSpPr>
          <p:cNvPr id="5" name="TextBox 4"/>
          <p:cNvSpPr txBox="1"/>
          <p:nvPr/>
        </p:nvSpPr>
        <p:spPr>
          <a:xfrm>
            <a:off x="914400" y="6019800"/>
            <a:ext cx="8229600" cy="984885"/>
          </a:xfrm>
          <a:prstGeom prst="rect">
            <a:avLst/>
          </a:prstGeom>
          <a:noFill/>
        </p:spPr>
        <p:txBody>
          <a:bodyPr wrap="square" rtlCol="0">
            <a:spAutoFit/>
          </a:bodyPr>
          <a:lstStyle/>
          <a:p>
            <a:r>
              <a:rPr lang="en-US" sz="2000" b="1" dirty="0" smtClean="0"/>
              <a:t>*Aguilar, L., Walton, G., </a:t>
            </a:r>
            <a:r>
              <a:rPr lang="en-US" sz="2000" b="1" dirty="0" err="1" smtClean="0"/>
              <a:t>Wieman</a:t>
            </a:r>
            <a:r>
              <a:rPr lang="en-US" sz="2000" b="1" dirty="0" smtClean="0"/>
              <a:t>, C.. Physics Today 67(5), 43 (2014); </a:t>
            </a:r>
            <a:r>
              <a:rPr lang="en-US" sz="2000" b="1" dirty="0" err="1" smtClean="0"/>
              <a:t>doi</a:t>
            </a:r>
            <a:r>
              <a:rPr lang="en-US" sz="2000" b="1" dirty="0" smtClean="0"/>
              <a:t>: 10.1063/PT.3.2383</a:t>
            </a:r>
          </a:p>
          <a:p>
            <a:endParaRPr lang="en-US" dirty="0"/>
          </a:p>
        </p:txBody>
      </p:sp>
      <p:sp>
        <p:nvSpPr>
          <p:cNvPr id="6" name="Rectangle 5"/>
          <p:cNvSpPr/>
          <p:nvPr/>
        </p:nvSpPr>
        <p:spPr>
          <a:xfrm>
            <a:off x="0" y="0"/>
            <a:ext cx="685800" cy="6858000"/>
          </a:xfrm>
          <a:prstGeom prst="rect">
            <a:avLst/>
          </a:prstGeom>
          <a:solidFill>
            <a:srgbClr val="288B90"/>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0188756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2"/>
          <p:cNvSpPr>
            <a:spLocks noGrp="1"/>
          </p:cNvSpPr>
          <p:nvPr>
            <p:ph idx="1"/>
          </p:nvPr>
        </p:nvSpPr>
        <p:spPr>
          <a:xfrm>
            <a:off x="1024180" y="609600"/>
            <a:ext cx="8056728" cy="6858000"/>
          </a:xfrm>
        </p:spPr>
        <p:txBody>
          <a:bodyPr>
            <a:normAutofit fontScale="47500" lnSpcReduction="20000"/>
          </a:bodyPr>
          <a:lstStyle/>
          <a:p>
            <a:pPr marL="0" indent="0">
              <a:buNone/>
            </a:pPr>
            <a:r>
              <a:rPr lang="en-US" sz="4200" b="1" dirty="0" smtClean="0">
                <a:solidFill>
                  <a:schemeClr val="tx1"/>
                </a:solidFill>
              </a:rPr>
              <a:t>Oct</a:t>
            </a:r>
            <a:r>
              <a:rPr lang="en-US" sz="4200" b="1" dirty="0">
                <a:solidFill>
                  <a:schemeClr val="tx1"/>
                </a:solidFill>
              </a:rPr>
              <a:t>. 17, </a:t>
            </a:r>
            <a:r>
              <a:rPr lang="en-US" sz="4200" b="1" dirty="0" smtClean="0">
                <a:solidFill>
                  <a:schemeClr val="tx1"/>
                </a:solidFill>
              </a:rPr>
              <a:t>2011</a:t>
            </a:r>
            <a:endParaRPr lang="en-US" sz="4200" b="1" dirty="0">
              <a:solidFill>
                <a:schemeClr val="tx1"/>
              </a:solidFill>
            </a:endParaRPr>
          </a:p>
          <a:p>
            <a:pPr marL="0" indent="0">
              <a:buNone/>
            </a:pPr>
            <a:r>
              <a:rPr lang="en-US" sz="3800" b="1" i="1" dirty="0" smtClean="0">
                <a:solidFill>
                  <a:srgbClr val="FF0000"/>
                </a:solidFill>
              </a:rPr>
              <a:t>Hello Dr. Kelley.    </a:t>
            </a:r>
            <a:r>
              <a:rPr lang="en-US" sz="3800" b="1" dirty="0" smtClean="0">
                <a:solidFill>
                  <a:srgbClr val="FF0000"/>
                </a:solidFill>
              </a:rPr>
              <a:t>… </a:t>
            </a:r>
            <a:r>
              <a:rPr lang="en-US" sz="3800" b="1" dirty="0">
                <a:solidFill>
                  <a:srgbClr val="FF0000"/>
                </a:solidFill>
              </a:rPr>
              <a:t>I am struggling at Xavier and I </a:t>
            </a:r>
            <a:r>
              <a:rPr lang="en-US" sz="3800" b="1" u="sng" dirty="0">
                <a:solidFill>
                  <a:srgbClr val="FF0000"/>
                </a:solidFill>
              </a:rPr>
              <a:t>REALLY</a:t>
            </a:r>
            <a:r>
              <a:rPr lang="en-US" sz="3800" b="1" dirty="0">
                <a:solidFill>
                  <a:srgbClr val="FF0000"/>
                </a:solidFill>
              </a:rPr>
              <a:t> want to succeed, but everything I've tried seems to end with a "decent" grade. </a:t>
            </a:r>
            <a:r>
              <a:rPr lang="en-US" sz="3800" b="1" dirty="0">
                <a:solidFill>
                  <a:schemeClr val="tx1"/>
                </a:solidFill>
              </a:rPr>
              <a:t>I’m not the type of person that settles for decent. What you preached during the time you were in Dr. Privett's class last week is still ringing in my head. I really want to know how you were able to do really well even despite your circumstances growing up.  </a:t>
            </a:r>
            <a:r>
              <a:rPr lang="en-US" sz="3800" b="1" dirty="0">
                <a:solidFill>
                  <a:srgbClr val="FF0000"/>
                </a:solidFill>
              </a:rPr>
              <a:t>I was hoping you could mentor me and guide me down the path that will help me realize my true potential while here at Xavier. </a:t>
            </a:r>
            <a:r>
              <a:rPr lang="en-US" sz="3800" b="1" dirty="0">
                <a:solidFill>
                  <a:schemeClr val="tx1"/>
                </a:solidFill>
              </a:rPr>
              <a:t>Honestly I want to do what you did, but I seriously can't find a way how to. Can I please set up a meeting with you as soon as you’re available so I can learn how to get a handle grades and classes</a:t>
            </a:r>
            <a:r>
              <a:rPr lang="en-US" sz="3800" b="1" dirty="0" smtClean="0">
                <a:solidFill>
                  <a:schemeClr val="tx1"/>
                </a:solidFill>
              </a:rPr>
              <a:t>?</a:t>
            </a:r>
          </a:p>
          <a:p>
            <a:pPr marL="0" indent="0">
              <a:buNone/>
            </a:pPr>
            <a:endParaRPr lang="en-US" sz="3800" b="1" dirty="0">
              <a:solidFill>
                <a:schemeClr val="tx1"/>
              </a:solidFill>
            </a:endParaRPr>
          </a:p>
          <a:p>
            <a:pPr marL="0" indent="0">
              <a:buNone/>
            </a:pPr>
            <a:r>
              <a:rPr lang="en-US" sz="4200" b="1" dirty="0">
                <a:solidFill>
                  <a:schemeClr val="tx1"/>
                </a:solidFill>
              </a:rPr>
              <a:t>Oct. 24, 2011</a:t>
            </a:r>
          </a:p>
          <a:p>
            <a:pPr marL="0" indent="0">
              <a:buNone/>
            </a:pPr>
            <a:r>
              <a:rPr lang="en-US" sz="3800" b="1" i="1" dirty="0">
                <a:solidFill>
                  <a:srgbClr val="FF0000"/>
                </a:solidFill>
              </a:rPr>
              <a:t>Hey Dr. Kelley, </a:t>
            </a:r>
            <a:r>
              <a:rPr lang="en-US" sz="3800" b="1" dirty="0" smtClean="0">
                <a:solidFill>
                  <a:srgbClr val="FF0000"/>
                </a:solidFill>
              </a:rPr>
              <a:t>I </a:t>
            </a:r>
            <a:r>
              <a:rPr lang="en-US" sz="3800" b="1" dirty="0">
                <a:solidFill>
                  <a:srgbClr val="FF0000"/>
                </a:solidFill>
              </a:rPr>
              <a:t>made an 84 on my chemistry exam (compared to the 56 on my first one) using your method for 2 days (without prior intense studying).  </a:t>
            </a:r>
            <a:r>
              <a:rPr lang="en-US" sz="3800" b="1" dirty="0">
                <a:solidFill>
                  <a:schemeClr val="tx1"/>
                </a:solidFill>
              </a:rPr>
              <a:t>Thanks for pointing me in the right direction. I’ll come by your office Friday and talk to you about the test</a:t>
            </a:r>
            <a:r>
              <a:rPr lang="en-US" sz="3800" b="1" dirty="0" smtClean="0">
                <a:solidFill>
                  <a:schemeClr val="tx1"/>
                </a:solidFill>
              </a:rPr>
              <a:t>.</a:t>
            </a:r>
          </a:p>
          <a:p>
            <a:pPr marL="0" indent="0">
              <a:buNone/>
            </a:pPr>
            <a:endParaRPr lang="en-US" sz="3800" b="1" dirty="0">
              <a:solidFill>
                <a:schemeClr val="tx1"/>
              </a:solidFill>
            </a:endParaRPr>
          </a:p>
          <a:p>
            <a:pPr marL="0" indent="0">
              <a:buNone/>
            </a:pPr>
            <a:r>
              <a:rPr lang="en-US" sz="4200" b="1" dirty="0">
                <a:solidFill>
                  <a:schemeClr val="tx1"/>
                </a:solidFill>
              </a:rPr>
              <a:t>Nov 3, </a:t>
            </a:r>
            <a:r>
              <a:rPr lang="en-US" sz="4200" b="1" dirty="0" smtClean="0">
                <a:solidFill>
                  <a:schemeClr val="tx1"/>
                </a:solidFill>
              </a:rPr>
              <a:t>2011</a:t>
            </a:r>
            <a:endParaRPr lang="en-US" sz="4200" b="1" dirty="0">
              <a:solidFill>
                <a:schemeClr val="tx1"/>
              </a:solidFill>
            </a:endParaRPr>
          </a:p>
          <a:p>
            <a:pPr marL="0" indent="0">
              <a:buNone/>
            </a:pPr>
            <a:r>
              <a:rPr lang="en-US" sz="3800" b="1" i="1" dirty="0">
                <a:solidFill>
                  <a:srgbClr val="FF0000"/>
                </a:solidFill>
              </a:rPr>
              <a:t>Hey Dr. </a:t>
            </a:r>
            <a:r>
              <a:rPr lang="en-US" sz="3800" b="1" i="1" dirty="0" smtClean="0">
                <a:solidFill>
                  <a:srgbClr val="FF0000"/>
                </a:solidFill>
              </a:rPr>
              <a:t>Kelley!  </a:t>
            </a:r>
            <a:r>
              <a:rPr lang="en-US" sz="3800" b="1" dirty="0" smtClean="0">
                <a:solidFill>
                  <a:srgbClr val="FF0000"/>
                </a:solidFill>
              </a:rPr>
              <a:t>I </a:t>
            </a:r>
            <a:r>
              <a:rPr lang="en-US" sz="3800" b="1" dirty="0">
                <a:solidFill>
                  <a:srgbClr val="FF0000"/>
                </a:solidFill>
              </a:rPr>
              <a:t>have increased my Bio exam grade from a 76% to a 91.5% using your system. </a:t>
            </a:r>
            <a:r>
              <a:rPr lang="en-US" sz="3800" b="1" dirty="0">
                <a:solidFill>
                  <a:schemeClr val="tx1"/>
                </a:solidFill>
              </a:rPr>
              <a:t>Ever since I started your study cycle program, my grades have significantly improved. I have honestly gained a sense of hope and confidence here at Xavier. </a:t>
            </a:r>
            <a:r>
              <a:rPr lang="en-US" sz="3800" b="1" dirty="0">
                <a:solidFill>
                  <a:srgbClr val="FF0000"/>
                </a:solidFill>
              </a:rPr>
              <a:t>My family and I are really grateful that you have taken time to get me back on track.</a:t>
            </a:r>
          </a:p>
          <a:p>
            <a:pPr algn="r">
              <a:buFont typeface="Wingdings" pitchFamily="2" charset="2"/>
              <a:buNone/>
            </a:pPr>
            <a:r>
              <a:rPr lang="en-US" sz="2800" dirty="0" smtClean="0"/>
              <a:t>		</a:t>
            </a:r>
            <a:endParaRPr lang="en-US" sz="2800" i="1" dirty="0" smtClean="0"/>
          </a:p>
        </p:txBody>
      </p:sp>
      <p:sp>
        <p:nvSpPr>
          <p:cNvPr id="9" name="TextBox 2"/>
          <p:cNvSpPr txBox="1">
            <a:spLocks noChangeArrowheads="1"/>
          </p:cNvSpPr>
          <p:nvPr/>
        </p:nvSpPr>
        <p:spPr bwMode="auto">
          <a:xfrm>
            <a:off x="1066800" y="76200"/>
            <a:ext cx="8077200" cy="400110"/>
          </a:xfrm>
          <a:prstGeom prst="rect">
            <a:avLst/>
          </a:prstGeom>
          <a:noFill/>
          <a:ln w="9525">
            <a:noFill/>
            <a:miter lim="800000"/>
            <a:headEnd/>
            <a:tailEnd/>
          </a:ln>
        </p:spPr>
        <p:txBody>
          <a:bodyPr wrap="square">
            <a:spAutoFit/>
          </a:bodyPr>
          <a:lstStyle/>
          <a:p>
            <a:r>
              <a:rPr lang="en-US" sz="2000" b="1" i="1" dirty="0" smtClean="0">
                <a:latin typeface="Technical" pitchFamily="66" charset="0"/>
              </a:rPr>
              <a:t>From a Xavier University student to Dr. Kelley in Fall 2011</a:t>
            </a:r>
            <a:endParaRPr lang="en-US" sz="2000" b="1" dirty="0">
              <a:latin typeface="Technical" pitchFamily="66" charset="0"/>
            </a:endParaRPr>
          </a:p>
        </p:txBody>
      </p:sp>
      <p:sp>
        <p:nvSpPr>
          <p:cNvPr id="6" name="Rectangle 5"/>
          <p:cNvSpPr/>
          <p:nvPr/>
        </p:nvSpPr>
        <p:spPr>
          <a:xfrm>
            <a:off x="0" y="0"/>
            <a:ext cx="685800" cy="6858000"/>
          </a:xfrm>
          <a:prstGeom prst="rect">
            <a:avLst/>
          </a:prstGeom>
          <a:solidFill>
            <a:srgbClr val="288B90"/>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3636117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112987"/>
            <a:ext cx="8458200" cy="1143000"/>
          </a:xfrm>
        </p:spPr>
        <p:txBody>
          <a:bodyPr>
            <a:normAutofit fontScale="90000"/>
          </a:bodyPr>
          <a:lstStyle/>
          <a:p>
            <a:pPr algn="ctr" eaLnBrk="1" hangingPunct="1"/>
            <a:r>
              <a:rPr lang="en-US" dirty="0" smtClean="0">
                <a:solidFill>
                  <a:schemeClr val="tx1"/>
                </a:solidFill>
                <a:latin typeface="+mn-lt"/>
              </a:rPr>
              <a:t>We </a:t>
            </a:r>
            <a:r>
              <a:rPr lang="en-US" i="1" dirty="0" smtClean="0">
                <a:solidFill>
                  <a:schemeClr val="tx1"/>
                </a:solidFill>
                <a:latin typeface="+mn-lt"/>
              </a:rPr>
              <a:t>can</a:t>
            </a:r>
            <a:r>
              <a:rPr lang="en-US" dirty="0" smtClean="0">
                <a:solidFill>
                  <a:schemeClr val="tx1"/>
                </a:solidFill>
                <a:latin typeface="+mn-lt"/>
              </a:rPr>
              <a:t> significantly change mindsets and close the achievement gap!</a:t>
            </a:r>
          </a:p>
        </p:txBody>
      </p:sp>
      <p:sp>
        <p:nvSpPr>
          <p:cNvPr id="46083" name="Rectangle 3"/>
          <p:cNvSpPr>
            <a:spLocks noGrp="1" noChangeArrowheads="1"/>
          </p:cNvSpPr>
          <p:nvPr>
            <p:ph type="body" idx="1"/>
          </p:nvPr>
        </p:nvSpPr>
        <p:spPr>
          <a:xfrm>
            <a:off x="1052348" y="1697420"/>
            <a:ext cx="7772400" cy="4419600"/>
          </a:xfrm>
        </p:spPr>
        <p:txBody>
          <a:bodyPr>
            <a:normAutofit/>
          </a:bodyPr>
          <a:lstStyle/>
          <a:p>
            <a:pPr eaLnBrk="1" hangingPunct="1">
              <a:lnSpc>
                <a:spcPct val="90000"/>
              </a:lnSpc>
              <a:buFont typeface="Wingdings" pitchFamily="2" charset="2"/>
              <a:buChar char="§"/>
            </a:pPr>
            <a:r>
              <a:rPr lang="en-US" dirty="0" smtClean="0">
                <a:solidFill>
                  <a:schemeClr val="tx1"/>
                </a:solidFill>
                <a:latin typeface="+mn-lt"/>
              </a:rPr>
              <a:t>We must teach students the </a:t>
            </a:r>
            <a:r>
              <a:rPr lang="en-US" b="1" dirty="0" smtClean="0">
                <a:solidFill>
                  <a:schemeClr val="tx1"/>
                </a:solidFill>
                <a:latin typeface="+mn-lt"/>
              </a:rPr>
              <a:t>learning process</a:t>
            </a:r>
            <a:r>
              <a:rPr lang="en-US" dirty="0" smtClean="0">
                <a:solidFill>
                  <a:schemeClr val="tx1"/>
                </a:solidFill>
                <a:latin typeface="+mn-lt"/>
              </a:rPr>
              <a:t>, provide </a:t>
            </a:r>
            <a:r>
              <a:rPr lang="en-US" b="1" dirty="0" smtClean="0">
                <a:solidFill>
                  <a:schemeClr val="tx1"/>
                </a:solidFill>
                <a:latin typeface="+mn-lt"/>
              </a:rPr>
              <a:t>specific </a:t>
            </a:r>
            <a:r>
              <a:rPr lang="en-US" dirty="0" smtClean="0">
                <a:solidFill>
                  <a:schemeClr val="tx1"/>
                </a:solidFill>
                <a:latin typeface="+mn-lt"/>
              </a:rPr>
              <a:t>strategies and </a:t>
            </a:r>
            <a:r>
              <a:rPr lang="en-US" b="1" dirty="0" smtClean="0">
                <a:solidFill>
                  <a:schemeClr val="tx1"/>
                </a:solidFill>
                <a:latin typeface="+mn-lt"/>
              </a:rPr>
              <a:t>motivate students </a:t>
            </a:r>
            <a:r>
              <a:rPr lang="en-US" dirty="0" smtClean="0">
                <a:solidFill>
                  <a:schemeClr val="tx1"/>
                </a:solidFill>
                <a:latin typeface="+mn-lt"/>
              </a:rPr>
              <a:t>to use the strategies</a:t>
            </a:r>
          </a:p>
          <a:p>
            <a:pPr eaLnBrk="1" hangingPunct="1">
              <a:lnSpc>
                <a:spcPct val="90000"/>
              </a:lnSpc>
              <a:buFont typeface="Wingdings" pitchFamily="2" charset="2"/>
              <a:buChar char="§"/>
            </a:pPr>
            <a:r>
              <a:rPr lang="en-US" dirty="0" smtClean="0">
                <a:solidFill>
                  <a:schemeClr val="tx1"/>
                </a:solidFill>
                <a:latin typeface="+mn-lt"/>
              </a:rPr>
              <a:t>We must </a:t>
            </a:r>
            <a:r>
              <a:rPr lang="en-US" b="1" dirty="0" smtClean="0">
                <a:solidFill>
                  <a:schemeClr val="tx1"/>
                </a:solidFill>
                <a:latin typeface="+mn-lt"/>
              </a:rPr>
              <a:t>not judge </a:t>
            </a:r>
            <a:r>
              <a:rPr lang="en-US" dirty="0" smtClean="0">
                <a:solidFill>
                  <a:schemeClr val="tx1"/>
                </a:solidFill>
                <a:latin typeface="+mn-lt"/>
              </a:rPr>
              <a:t>student </a:t>
            </a:r>
            <a:r>
              <a:rPr lang="en-US" b="1" dirty="0" smtClean="0">
                <a:solidFill>
                  <a:schemeClr val="tx1"/>
                </a:solidFill>
                <a:latin typeface="+mn-lt"/>
              </a:rPr>
              <a:t>potential on initial performance</a:t>
            </a:r>
          </a:p>
          <a:p>
            <a:pPr eaLnBrk="1" hangingPunct="1">
              <a:lnSpc>
                <a:spcPct val="90000"/>
              </a:lnSpc>
              <a:buFont typeface="Wingdings" pitchFamily="2" charset="2"/>
              <a:buChar char="§"/>
            </a:pPr>
            <a:r>
              <a:rPr lang="en-US" dirty="0" smtClean="0">
                <a:solidFill>
                  <a:schemeClr val="tx1"/>
                </a:solidFill>
                <a:latin typeface="+mn-lt"/>
              </a:rPr>
              <a:t>We must </a:t>
            </a:r>
            <a:r>
              <a:rPr lang="en-US" b="1" dirty="0" smtClean="0">
                <a:solidFill>
                  <a:schemeClr val="tx1"/>
                </a:solidFill>
                <a:latin typeface="+mn-lt"/>
              </a:rPr>
              <a:t>encourage students to persist </a:t>
            </a:r>
            <a:r>
              <a:rPr lang="en-US" dirty="0" smtClean="0">
                <a:solidFill>
                  <a:schemeClr val="tx1"/>
                </a:solidFill>
                <a:latin typeface="+mn-lt"/>
              </a:rPr>
              <a:t>in the face of initial failure</a:t>
            </a:r>
          </a:p>
          <a:p>
            <a:pPr eaLnBrk="1" hangingPunct="1">
              <a:lnSpc>
                <a:spcPct val="90000"/>
              </a:lnSpc>
              <a:buFont typeface="Wingdings" pitchFamily="2" charset="2"/>
              <a:buChar char="§"/>
            </a:pPr>
            <a:r>
              <a:rPr lang="en-US" dirty="0" smtClean="0">
                <a:solidFill>
                  <a:schemeClr val="tx1"/>
                </a:solidFill>
                <a:latin typeface="+mn-lt"/>
              </a:rPr>
              <a:t>We must </a:t>
            </a:r>
            <a:r>
              <a:rPr lang="en-US" b="1" dirty="0" smtClean="0">
                <a:solidFill>
                  <a:schemeClr val="tx1"/>
                </a:solidFill>
                <a:latin typeface="+mn-lt"/>
              </a:rPr>
              <a:t>encourage the use of metacognitive tools</a:t>
            </a:r>
          </a:p>
          <a:p>
            <a:pPr eaLnBrk="1" hangingPunct="1">
              <a:lnSpc>
                <a:spcPct val="90000"/>
              </a:lnSpc>
              <a:buFont typeface="Wingdings" pitchFamily="2" charset="2"/>
              <a:buNone/>
            </a:pPr>
            <a:endParaRPr lang="en-US" dirty="0" smtClean="0"/>
          </a:p>
        </p:txBody>
      </p:sp>
      <p:cxnSp>
        <p:nvCxnSpPr>
          <p:cNvPr id="4" name="Straight Connector 3"/>
          <p:cNvCxnSpPr/>
          <p:nvPr/>
        </p:nvCxnSpPr>
        <p:spPr>
          <a:xfrm>
            <a:off x="0" y="6248400"/>
            <a:ext cx="9144000" cy="0"/>
          </a:xfrm>
          <a:prstGeom prst="line">
            <a:avLst/>
          </a:prstGeom>
          <a:ln w="63500">
            <a:solidFill>
              <a:srgbClr val="288B9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0" y="1447800"/>
            <a:ext cx="9144000" cy="0"/>
          </a:xfrm>
          <a:prstGeom prst="line">
            <a:avLst/>
          </a:prstGeom>
          <a:ln w="127000">
            <a:solidFill>
              <a:srgbClr val="288B90"/>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0" y="0"/>
            <a:ext cx="685800" cy="6858000"/>
          </a:xfrm>
          <a:prstGeom prst="rect">
            <a:avLst/>
          </a:prstGeom>
          <a:solidFill>
            <a:srgbClr val="288B90"/>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999225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2720" t="11236" r="14473" b="4494"/>
          <a:stretch/>
        </p:blipFill>
        <p:spPr>
          <a:xfrm>
            <a:off x="10160" y="1143000"/>
            <a:ext cx="9144000" cy="5715000"/>
          </a:xfrm>
          <a:prstGeom prst="rect">
            <a:avLst/>
          </a:prstGeom>
        </p:spPr>
      </p:pic>
      <p:cxnSp>
        <p:nvCxnSpPr>
          <p:cNvPr id="4" name="Straight Connector 3"/>
          <p:cNvCxnSpPr/>
          <p:nvPr/>
        </p:nvCxnSpPr>
        <p:spPr>
          <a:xfrm>
            <a:off x="0" y="1066800"/>
            <a:ext cx="9144000" cy="0"/>
          </a:xfrm>
          <a:prstGeom prst="line">
            <a:avLst/>
          </a:prstGeom>
          <a:ln w="127000">
            <a:solidFill>
              <a:srgbClr val="288B90"/>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429260" y="0"/>
            <a:ext cx="8305800" cy="1692771"/>
          </a:xfrm>
          <a:prstGeom prst="rect">
            <a:avLst/>
          </a:prstGeom>
        </p:spPr>
        <p:txBody>
          <a:bodyPr wrap="square">
            <a:spAutoFit/>
          </a:bodyPr>
          <a:lstStyle/>
          <a:p>
            <a:pPr algn="ctr"/>
            <a:r>
              <a:rPr lang="en-US" sz="4000" dirty="0" smtClean="0">
                <a:solidFill>
                  <a:srgbClr val="C00000"/>
                </a:solidFill>
              </a:rPr>
              <a:t>An Awesome Partner</a:t>
            </a:r>
          </a:p>
          <a:p>
            <a:pPr algn="ctr"/>
            <a:r>
              <a:rPr lang="en-US" sz="2400" dirty="0">
                <a:solidFill>
                  <a:srgbClr val="C00000"/>
                </a:solidFill>
              </a:rPr>
              <a:t>2012 NCLCA/LSCHE Website Award Winner – Honorable Mention</a:t>
            </a:r>
            <a:endParaRPr lang="en-US" sz="2400" dirty="0" smtClean="0">
              <a:solidFill>
                <a:srgbClr val="C00000"/>
              </a:solidFill>
            </a:endParaRPr>
          </a:p>
          <a:p>
            <a:endParaRPr lang="en-US" sz="4000" dirty="0">
              <a:solidFill>
                <a:srgbClr val="C00000"/>
              </a:solidFill>
            </a:endParaRPr>
          </a:p>
        </p:txBody>
      </p:sp>
    </p:spTree>
    <p:extLst>
      <p:ext uri="{BB962C8B-B14F-4D97-AF65-F5344CB8AC3E}">
        <p14:creationId xmlns:p14="http://schemas.microsoft.com/office/powerpoint/2010/main" val="194008411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dirty="0" smtClean="0">
                <a:solidFill>
                  <a:schemeClr val="tx1"/>
                </a:solidFill>
                <a:latin typeface="+mn-lt"/>
              </a:rPr>
              <a:t>Useful Websites</a:t>
            </a:r>
          </a:p>
        </p:txBody>
      </p:sp>
      <p:sp>
        <p:nvSpPr>
          <p:cNvPr id="47107" name="Rectangle 3"/>
          <p:cNvSpPr>
            <a:spLocks noGrp="1" noChangeArrowheads="1"/>
          </p:cNvSpPr>
          <p:nvPr>
            <p:ph type="body" idx="1"/>
          </p:nvPr>
        </p:nvSpPr>
        <p:spPr>
          <a:xfrm>
            <a:off x="1295400" y="1600200"/>
            <a:ext cx="7620000" cy="5638800"/>
          </a:xfrm>
        </p:spPr>
        <p:txBody>
          <a:bodyPr/>
          <a:lstStyle/>
          <a:p>
            <a:r>
              <a:rPr lang="en-US" sz="3600" dirty="0" smtClean="0">
                <a:solidFill>
                  <a:schemeClr val="tx1"/>
                </a:solidFill>
                <a:latin typeface="+mn-lt"/>
              </a:rPr>
              <a:t>www.caps.unm.edu</a:t>
            </a:r>
            <a:endParaRPr lang="en-US" sz="3600" dirty="0">
              <a:solidFill>
                <a:schemeClr val="tx1"/>
              </a:solidFill>
              <a:latin typeface="+mn-lt"/>
            </a:endParaRPr>
          </a:p>
          <a:p>
            <a:pPr eaLnBrk="1" hangingPunct="1"/>
            <a:r>
              <a:rPr lang="en-US" sz="3600" dirty="0" smtClean="0">
                <a:solidFill>
                  <a:schemeClr val="tx1"/>
                </a:solidFill>
                <a:latin typeface="+mn-lt"/>
              </a:rPr>
              <a:t>www.cas.lsu.edu</a:t>
            </a:r>
            <a:endParaRPr lang="en-US" sz="3600" dirty="0" smtClean="0">
              <a:solidFill>
                <a:schemeClr val="tx1"/>
              </a:solidFill>
              <a:latin typeface="+mn-lt"/>
            </a:endParaRPr>
          </a:p>
          <a:p>
            <a:pPr eaLnBrk="1" hangingPunct="1"/>
            <a:r>
              <a:rPr lang="en-US" sz="3600" dirty="0" smtClean="0">
                <a:solidFill>
                  <a:schemeClr val="tx1"/>
                </a:solidFill>
                <a:latin typeface="+mn-lt"/>
              </a:rPr>
              <a:t>www.howtostudy.org</a:t>
            </a:r>
          </a:p>
          <a:p>
            <a:pPr eaLnBrk="1" hangingPunct="1"/>
            <a:r>
              <a:rPr lang="en-US" sz="3600" dirty="0" smtClean="0">
                <a:solidFill>
                  <a:schemeClr val="tx1"/>
                </a:solidFill>
                <a:latin typeface="+mn-lt"/>
              </a:rPr>
              <a:t>www.vark-learn.com </a:t>
            </a:r>
          </a:p>
          <a:p>
            <a:pPr eaLnBrk="1" hangingPunct="1"/>
            <a:r>
              <a:rPr lang="en-US" sz="3600" dirty="0" smtClean="0">
                <a:solidFill>
                  <a:schemeClr val="tx1"/>
                </a:solidFill>
                <a:latin typeface="+mn-lt"/>
              </a:rPr>
              <a:t>www.drearlbloch.com</a:t>
            </a:r>
          </a:p>
          <a:p>
            <a:pPr eaLnBrk="1" hangingPunct="1"/>
            <a:r>
              <a:rPr lang="en-US" sz="3600" dirty="0" smtClean="0">
                <a:solidFill>
                  <a:schemeClr val="tx1"/>
                </a:solidFill>
                <a:latin typeface="+mn-lt"/>
              </a:rPr>
              <a:t>Searches on www.google.com</a:t>
            </a:r>
          </a:p>
          <a:p>
            <a:pPr eaLnBrk="1" hangingPunct="1"/>
            <a:endParaRPr lang="en-US" dirty="0" smtClean="0"/>
          </a:p>
        </p:txBody>
      </p:sp>
      <p:cxnSp>
        <p:nvCxnSpPr>
          <p:cNvPr id="4" name="Straight Connector 3"/>
          <p:cNvCxnSpPr/>
          <p:nvPr/>
        </p:nvCxnSpPr>
        <p:spPr>
          <a:xfrm>
            <a:off x="0" y="6172200"/>
            <a:ext cx="9144000" cy="0"/>
          </a:xfrm>
          <a:prstGeom prst="line">
            <a:avLst/>
          </a:prstGeom>
          <a:ln w="63500">
            <a:solidFill>
              <a:srgbClr val="288B9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0" y="0"/>
            <a:ext cx="685800" cy="6858000"/>
          </a:xfrm>
          <a:prstGeom prst="rect">
            <a:avLst/>
          </a:prstGeom>
          <a:solidFill>
            <a:srgbClr val="288B90"/>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371600" y="0"/>
            <a:ext cx="7772400" cy="685800"/>
          </a:xfrm>
        </p:spPr>
        <p:txBody>
          <a:bodyPr>
            <a:normAutofit/>
          </a:bodyPr>
          <a:lstStyle/>
          <a:p>
            <a:pPr algn="ctr" eaLnBrk="1" hangingPunct="1"/>
            <a:r>
              <a:rPr lang="en-US" sz="3200" dirty="0" smtClean="0">
                <a:solidFill>
                  <a:schemeClr val="tx1"/>
                </a:solidFill>
                <a:latin typeface="+mn-lt"/>
              </a:rPr>
              <a:t>Additional References</a:t>
            </a:r>
          </a:p>
        </p:txBody>
      </p:sp>
      <p:sp>
        <p:nvSpPr>
          <p:cNvPr id="49155" name="Rectangle 3"/>
          <p:cNvSpPr>
            <a:spLocks noGrp="1" noChangeArrowheads="1"/>
          </p:cNvSpPr>
          <p:nvPr>
            <p:ph type="body" idx="1"/>
          </p:nvPr>
        </p:nvSpPr>
        <p:spPr>
          <a:xfrm>
            <a:off x="609600" y="685800"/>
            <a:ext cx="8382000" cy="6172200"/>
          </a:xfrm>
        </p:spPr>
        <p:txBody>
          <a:bodyPr>
            <a:normAutofit/>
          </a:bodyPr>
          <a:lstStyle/>
          <a:p>
            <a:pPr eaLnBrk="1" hangingPunct="1">
              <a:lnSpc>
                <a:spcPct val="80000"/>
              </a:lnSpc>
            </a:pPr>
            <a:r>
              <a:rPr lang="en-US" sz="2200" dirty="0" smtClean="0">
                <a:solidFill>
                  <a:schemeClr val="tx1"/>
                </a:solidFill>
                <a:latin typeface="+mn-lt"/>
              </a:rPr>
              <a:t>Bruer, John T. , 2000.  </a:t>
            </a:r>
            <a:r>
              <a:rPr lang="en-US" sz="2200" i="1" dirty="0" smtClean="0">
                <a:solidFill>
                  <a:schemeClr val="tx1"/>
                </a:solidFill>
                <a:latin typeface="+mn-lt"/>
              </a:rPr>
              <a:t>Schools For Thought:  A Science of Learning in the Classroom. MIT Press.</a:t>
            </a:r>
          </a:p>
          <a:p>
            <a:pPr eaLnBrk="1" hangingPunct="1">
              <a:lnSpc>
                <a:spcPct val="80000"/>
              </a:lnSpc>
            </a:pPr>
            <a:r>
              <a:rPr lang="en-US" sz="2200" dirty="0" smtClean="0">
                <a:solidFill>
                  <a:schemeClr val="tx1"/>
                </a:solidFill>
                <a:latin typeface="+mn-lt"/>
              </a:rPr>
              <a:t>Bransford, J.D., Brown, A.L., Cocking, R.R. (Eds.), 2000.  </a:t>
            </a:r>
            <a:r>
              <a:rPr lang="en-US" sz="2200" i="1" dirty="0" smtClean="0">
                <a:solidFill>
                  <a:schemeClr val="tx1"/>
                </a:solidFill>
                <a:latin typeface="+mn-lt"/>
              </a:rPr>
              <a:t>How people learn:  Brain, Mind, Experience, and School.  </a:t>
            </a:r>
            <a:r>
              <a:rPr lang="en-US" sz="2200" dirty="0" smtClean="0">
                <a:solidFill>
                  <a:schemeClr val="tx1"/>
                </a:solidFill>
                <a:latin typeface="+mn-lt"/>
              </a:rPr>
              <a:t>Washington, DC:  National Academy Press.</a:t>
            </a:r>
          </a:p>
          <a:p>
            <a:pPr eaLnBrk="1" hangingPunct="1">
              <a:lnSpc>
                <a:spcPct val="80000"/>
              </a:lnSpc>
            </a:pPr>
            <a:r>
              <a:rPr lang="en-US" sz="2200" dirty="0" smtClean="0">
                <a:solidFill>
                  <a:schemeClr val="tx1"/>
                </a:solidFill>
                <a:latin typeface="+mn-lt"/>
              </a:rPr>
              <a:t>Cromley, Jennifer, 2000.  </a:t>
            </a:r>
            <a:r>
              <a:rPr lang="en-US" sz="2200" i="1" dirty="0" smtClean="0">
                <a:solidFill>
                  <a:schemeClr val="tx1"/>
                </a:solidFill>
                <a:latin typeface="+mn-lt"/>
              </a:rPr>
              <a:t>Learning to Think, Learning to Learn:   What the Science of Thinking and Learning Has to Offer Adult Education</a:t>
            </a:r>
            <a:r>
              <a:rPr lang="en-US" sz="2200" dirty="0" smtClean="0">
                <a:solidFill>
                  <a:schemeClr val="tx1"/>
                </a:solidFill>
                <a:latin typeface="+mn-lt"/>
              </a:rPr>
              <a:t>.  Washington, DC: National Institute for Literacy.</a:t>
            </a:r>
          </a:p>
          <a:p>
            <a:pPr eaLnBrk="1" hangingPunct="1">
              <a:lnSpc>
                <a:spcPct val="80000"/>
              </a:lnSpc>
            </a:pPr>
            <a:r>
              <a:rPr lang="en-US" sz="2200" dirty="0" smtClean="0">
                <a:solidFill>
                  <a:schemeClr val="tx1"/>
                </a:solidFill>
                <a:latin typeface="+mn-lt"/>
              </a:rPr>
              <a:t>Ellis, David, 2006.  </a:t>
            </a:r>
            <a:r>
              <a:rPr lang="en-US" sz="2200" i="1" dirty="0" smtClean="0">
                <a:solidFill>
                  <a:schemeClr val="tx1"/>
                </a:solidFill>
                <a:latin typeface="+mn-lt"/>
              </a:rPr>
              <a:t>Becoming a Master Student.* </a:t>
            </a:r>
            <a:r>
              <a:rPr lang="en-US" sz="2200" dirty="0" smtClean="0">
                <a:solidFill>
                  <a:schemeClr val="tx1"/>
                </a:solidFill>
                <a:latin typeface="+mn-lt"/>
              </a:rPr>
              <a:t>Boston:  Cengage Learning.</a:t>
            </a:r>
          </a:p>
          <a:p>
            <a:pPr>
              <a:lnSpc>
                <a:spcPct val="80000"/>
              </a:lnSpc>
            </a:pPr>
            <a:r>
              <a:rPr lang="en-US" sz="2200" dirty="0" smtClean="0">
                <a:solidFill>
                  <a:schemeClr val="tx1"/>
                </a:solidFill>
                <a:latin typeface="+mn-lt"/>
              </a:rPr>
              <a:t>Hoffman, Roald and Saundra Y. McGuire. (2010).  Learning and Teaching Strategies. </a:t>
            </a:r>
            <a:r>
              <a:rPr lang="en-US" sz="2200" i="1" dirty="0" smtClean="0">
                <a:solidFill>
                  <a:schemeClr val="tx1"/>
                </a:solidFill>
                <a:latin typeface="+mn-lt"/>
              </a:rPr>
              <a:t> American Scientist , </a:t>
            </a:r>
            <a:r>
              <a:rPr lang="en-US" sz="2200" dirty="0" smtClean="0">
                <a:solidFill>
                  <a:schemeClr val="tx1"/>
                </a:solidFill>
                <a:latin typeface="+mn-lt"/>
              </a:rPr>
              <a:t>vol. 98, pp. 378-382.</a:t>
            </a:r>
            <a:endParaRPr lang="en-US" sz="2200" i="1" dirty="0" smtClean="0">
              <a:solidFill>
                <a:schemeClr val="tx1"/>
              </a:solidFill>
              <a:latin typeface="+mn-lt"/>
            </a:endParaRPr>
          </a:p>
          <a:p>
            <a:pPr>
              <a:lnSpc>
                <a:spcPct val="80000"/>
              </a:lnSpc>
            </a:pPr>
            <a:r>
              <a:rPr lang="en-US" sz="2200" dirty="0" smtClean="0">
                <a:solidFill>
                  <a:schemeClr val="tx1"/>
                </a:solidFill>
                <a:latin typeface="+mn-lt"/>
              </a:rPr>
              <a:t>Nilson, Linda, 2004.</a:t>
            </a:r>
            <a:r>
              <a:rPr lang="en-US" sz="2200" i="1" dirty="0" smtClean="0">
                <a:solidFill>
                  <a:schemeClr val="tx1"/>
                </a:solidFill>
                <a:latin typeface="+mn-lt"/>
              </a:rPr>
              <a:t>  Teaching at Its Best:  A Research-Based Resource for College Instructors.</a:t>
            </a:r>
            <a:r>
              <a:rPr lang="en-US" sz="2200" dirty="0" smtClean="0">
                <a:solidFill>
                  <a:schemeClr val="tx1"/>
                </a:solidFill>
                <a:latin typeface="+mn-lt"/>
              </a:rPr>
              <a:t> Bolton, MA:  Anker Publishing Company.</a:t>
            </a:r>
          </a:p>
          <a:p>
            <a:pPr eaLnBrk="1" hangingPunct="1">
              <a:lnSpc>
                <a:spcPct val="80000"/>
              </a:lnSpc>
            </a:pPr>
            <a:r>
              <a:rPr lang="en-US" sz="2200" dirty="0" smtClean="0">
                <a:solidFill>
                  <a:schemeClr val="tx1"/>
                </a:solidFill>
                <a:latin typeface="+mn-lt"/>
              </a:rPr>
              <a:t>Pierce, William, 2004.  Metacognition:  Study Strategies, Monitoring, and Motivation.  </a:t>
            </a:r>
          </a:p>
          <a:p>
            <a:pPr eaLnBrk="1" hangingPunct="1">
              <a:lnSpc>
                <a:spcPct val="80000"/>
              </a:lnSpc>
              <a:buFont typeface="Wingdings" pitchFamily="2" charset="2"/>
              <a:buNone/>
            </a:pPr>
            <a:r>
              <a:rPr lang="en-US" sz="2200" i="1" dirty="0" smtClean="0">
                <a:solidFill>
                  <a:schemeClr val="tx1"/>
                </a:solidFill>
                <a:latin typeface="+mn-lt"/>
              </a:rPr>
              <a:t>	</a:t>
            </a:r>
            <a:r>
              <a:rPr lang="en-US" sz="2200" i="1" dirty="0" smtClean="0">
                <a:solidFill>
                  <a:schemeClr val="tx1"/>
                </a:solidFill>
                <a:latin typeface="+mn-lt"/>
                <a:hlinkClick r:id="rId2"/>
              </a:rPr>
              <a:t>http://academic.pg.cc.md.us/~wpeirce/MCCCTR/metacognition.htm</a:t>
            </a:r>
            <a:endParaRPr lang="en-US" sz="2200" i="1" dirty="0" smtClean="0">
              <a:solidFill>
                <a:schemeClr val="tx1"/>
              </a:solidFill>
              <a:latin typeface="+mn-lt"/>
            </a:endParaRPr>
          </a:p>
          <a:p>
            <a:pPr eaLnBrk="1" hangingPunct="1">
              <a:lnSpc>
                <a:spcPct val="80000"/>
              </a:lnSpc>
              <a:buFont typeface="Wingdings" pitchFamily="2" charset="2"/>
              <a:buNone/>
            </a:pPr>
            <a:r>
              <a:rPr lang="en-US" sz="2200" dirty="0" smtClean="0">
                <a:latin typeface="+mn-lt"/>
              </a:rPr>
              <a:t>						</a:t>
            </a:r>
            <a:r>
              <a:rPr lang="en-US" sz="2200" dirty="0" smtClean="0">
                <a:solidFill>
                  <a:schemeClr val="tx1"/>
                </a:solidFill>
                <a:latin typeface="+mn-lt"/>
              </a:rPr>
              <a:t>*Excellent student reference</a:t>
            </a:r>
          </a:p>
          <a:p>
            <a:pPr eaLnBrk="1" hangingPunct="1">
              <a:lnSpc>
                <a:spcPct val="80000"/>
              </a:lnSpc>
              <a:buFont typeface="Wingdings" pitchFamily="2" charset="2"/>
              <a:buNone/>
            </a:pPr>
            <a:endParaRPr lang="en-US" sz="2000" dirty="0" smtClean="0"/>
          </a:p>
          <a:p>
            <a:pPr eaLnBrk="1" hangingPunct="1">
              <a:lnSpc>
                <a:spcPct val="80000"/>
              </a:lnSpc>
              <a:buFont typeface="Wingdings" pitchFamily="2" charset="2"/>
              <a:buNone/>
            </a:pPr>
            <a:endParaRPr lang="en-US" sz="2400" i="1" dirty="0" smtClean="0"/>
          </a:p>
        </p:txBody>
      </p:sp>
      <p:cxnSp>
        <p:nvCxnSpPr>
          <p:cNvPr id="5" name="Straight Connector 4"/>
          <p:cNvCxnSpPr/>
          <p:nvPr/>
        </p:nvCxnSpPr>
        <p:spPr>
          <a:xfrm>
            <a:off x="0" y="6324600"/>
            <a:ext cx="9144000" cy="0"/>
          </a:xfrm>
          <a:prstGeom prst="line">
            <a:avLst/>
          </a:prstGeom>
          <a:ln w="63500">
            <a:solidFill>
              <a:srgbClr val="288B90"/>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0" y="0"/>
            <a:ext cx="685800" cy="6858000"/>
          </a:xfrm>
          <a:prstGeom prst="rect">
            <a:avLst/>
          </a:prstGeom>
          <a:solidFill>
            <a:srgbClr val="288B90"/>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722492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1028"/>
          <p:cNvSpPr>
            <a:spLocks noChangeArrowheads="1"/>
          </p:cNvSpPr>
          <p:nvPr/>
        </p:nvSpPr>
        <p:spPr bwMode="auto">
          <a:xfrm>
            <a:off x="365125" y="1076325"/>
            <a:ext cx="184150" cy="457200"/>
          </a:xfrm>
          <a:prstGeom prst="rect">
            <a:avLst/>
          </a:prstGeom>
          <a:noFill/>
          <a:ln w="9525">
            <a:noFill/>
            <a:miter lim="800000"/>
            <a:headEnd/>
            <a:tailEnd/>
          </a:ln>
        </p:spPr>
        <p:txBody>
          <a:bodyPr wrap="none">
            <a:spAutoFit/>
          </a:bodyPr>
          <a:lstStyle/>
          <a:p>
            <a:endParaRPr lang="en-US" dirty="0"/>
          </a:p>
        </p:txBody>
      </p:sp>
      <p:sp>
        <p:nvSpPr>
          <p:cNvPr id="26630" name="Rectangle 1030"/>
          <p:cNvSpPr>
            <a:spLocks noChangeArrowheads="1"/>
          </p:cNvSpPr>
          <p:nvPr/>
        </p:nvSpPr>
        <p:spPr bwMode="auto">
          <a:xfrm>
            <a:off x="1189630" y="6184613"/>
            <a:ext cx="7907740" cy="584775"/>
          </a:xfrm>
          <a:prstGeom prst="rect">
            <a:avLst/>
          </a:prstGeom>
          <a:noFill/>
          <a:ln w="9525">
            <a:noFill/>
            <a:miter lim="800000"/>
            <a:headEnd/>
            <a:tailEnd/>
          </a:ln>
        </p:spPr>
        <p:txBody>
          <a:bodyPr wrap="square">
            <a:spAutoFit/>
          </a:bodyPr>
          <a:lstStyle/>
          <a:p>
            <a:r>
              <a:rPr lang="en-US" sz="1600" b="1" i="1" dirty="0"/>
              <a:t>McGuire, S.Y. (2015). Teach Students How to Learn: Strategies You Can Incorporate into Any Course to Improve </a:t>
            </a:r>
            <a:r>
              <a:rPr lang="en-US" sz="1600" b="1" i="1" dirty="0" smtClean="0"/>
              <a:t>Student Metacognition</a:t>
            </a:r>
            <a:r>
              <a:rPr lang="en-US" sz="1600" b="1" i="1" dirty="0"/>
              <a:t>, Study Skills, and Motivation</a:t>
            </a:r>
            <a:r>
              <a:rPr lang="en-US" sz="1600" b="1" dirty="0"/>
              <a:t>. Sterling, VA: Stylus</a:t>
            </a:r>
          </a:p>
        </p:txBody>
      </p:sp>
      <p:cxnSp>
        <p:nvCxnSpPr>
          <p:cNvPr id="6" name="Straight Connector 5"/>
          <p:cNvCxnSpPr/>
          <p:nvPr/>
        </p:nvCxnSpPr>
        <p:spPr>
          <a:xfrm>
            <a:off x="0" y="6096000"/>
            <a:ext cx="9144000" cy="0"/>
          </a:xfrm>
          <a:prstGeom prst="line">
            <a:avLst/>
          </a:prstGeom>
          <a:ln w="63500">
            <a:solidFill>
              <a:srgbClr val="288B9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0" y="914400"/>
            <a:ext cx="9144000" cy="0"/>
          </a:xfrm>
          <a:prstGeom prst="line">
            <a:avLst/>
          </a:prstGeom>
          <a:ln w="127000">
            <a:solidFill>
              <a:srgbClr val="288B9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210102" y="152400"/>
            <a:ext cx="8001000" cy="707886"/>
          </a:xfrm>
          <a:prstGeom prst="rect">
            <a:avLst/>
          </a:prstGeom>
          <a:noFill/>
        </p:spPr>
        <p:txBody>
          <a:bodyPr wrap="square" rtlCol="0">
            <a:spAutoFit/>
          </a:bodyPr>
          <a:lstStyle/>
          <a:p>
            <a:pPr algn="ctr"/>
            <a:r>
              <a:rPr lang="en-US" sz="4000" b="1" dirty="0" smtClean="0"/>
              <a:t>A New Reference</a:t>
            </a:r>
            <a:endParaRPr lang="en-US" sz="4000" b="1" dirty="0"/>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5200" y="1195966"/>
            <a:ext cx="2997200" cy="4495800"/>
          </a:xfrm>
          <a:prstGeom prst="rect">
            <a:avLst/>
          </a:prstGeom>
        </p:spPr>
      </p:pic>
      <p:sp>
        <p:nvSpPr>
          <p:cNvPr id="10" name="Rectangle 9"/>
          <p:cNvSpPr/>
          <p:nvPr/>
        </p:nvSpPr>
        <p:spPr>
          <a:xfrm>
            <a:off x="0" y="0"/>
            <a:ext cx="685800" cy="6858000"/>
          </a:xfrm>
          <a:prstGeom prst="rect">
            <a:avLst/>
          </a:prstGeom>
          <a:solidFill>
            <a:srgbClr val="288B90"/>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534568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773" t="11467" r="29095" b="6223"/>
          <a:stretch/>
        </p:blipFill>
        <p:spPr bwMode="auto">
          <a:xfrm>
            <a:off x="838200" y="0"/>
            <a:ext cx="7494319" cy="6882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0" y="0"/>
            <a:ext cx="838200"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305800" y="0"/>
            <a:ext cx="838200" cy="6858000"/>
          </a:xfrm>
          <a:prstGeom prst="rect">
            <a:avLst/>
          </a:prstGeom>
          <a:solidFill>
            <a:schemeClr val="accent1">
              <a:lumMod val="50000"/>
            </a:schemeClr>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393207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2669" b="4774"/>
          <a:stretch/>
        </p:blipFill>
        <p:spPr bwMode="auto">
          <a:xfrm>
            <a:off x="693549" y="0"/>
            <a:ext cx="8128000" cy="4717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17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58614" b="5059"/>
          <a:stretch/>
        </p:blipFill>
        <p:spPr bwMode="auto">
          <a:xfrm>
            <a:off x="693549" y="4495800"/>
            <a:ext cx="812800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0" y="0"/>
            <a:ext cx="685800" cy="6858000"/>
          </a:xfrm>
          <a:prstGeom prst="rect">
            <a:avLst/>
          </a:prstGeom>
          <a:solidFill>
            <a:srgbClr val="288B90"/>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604736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14400" y="1743698"/>
            <a:ext cx="7772400" cy="1143000"/>
          </a:xfrm>
        </p:spPr>
        <p:txBody>
          <a:bodyPr>
            <a:noAutofit/>
          </a:bodyPr>
          <a:lstStyle/>
          <a:p>
            <a:pPr marL="457200" indent="-457200" eaLnBrk="1" hangingPunct="1">
              <a:buFont typeface="Wingdings" pitchFamily="2" charset="2"/>
              <a:buChar char="§"/>
            </a:pPr>
            <a:r>
              <a:rPr lang="en-US" sz="3200" b="0" dirty="0" smtClean="0">
                <a:solidFill>
                  <a:schemeClr val="tx1"/>
                </a:solidFill>
                <a:latin typeface="+mn-lt"/>
              </a:rPr>
              <a:t>What did most of your teachers in high school do the </a:t>
            </a:r>
            <a:r>
              <a:rPr lang="en-US" sz="3200" b="0" i="1" dirty="0" smtClean="0">
                <a:solidFill>
                  <a:schemeClr val="tx1"/>
                </a:solidFill>
                <a:latin typeface="+mn-lt"/>
              </a:rPr>
              <a:t>day before the test</a:t>
            </a:r>
            <a:r>
              <a:rPr lang="en-US" sz="3200" b="0" dirty="0" smtClean="0">
                <a:solidFill>
                  <a:schemeClr val="tx1"/>
                </a:solidFill>
                <a:latin typeface="+mn-lt"/>
              </a:rPr>
              <a:t>?</a:t>
            </a:r>
          </a:p>
        </p:txBody>
      </p:sp>
      <p:sp>
        <p:nvSpPr>
          <p:cNvPr id="4" name="TextBox 3"/>
          <p:cNvSpPr txBox="1"/>
          <p:nvPr/>
        </p:nvSpPr>
        <p:spPr>
          <a:xfrm>
            <a:off x="1333500" y="3182006"/>
            <a:ext cx="7086600" cy="1200329"/>
          </a:xfrm>
          <a:prstGeom prst="rect">
            <a:avLst/>
          </a:prstGeom>
          <a:noFill/>
        </p:spPr>
        <p:txBody>
          <a:bodyPr wrap="square" rtlCol="0">
            <a:spAutoFit/>
          </a:bodyPr>
          <a:lstStyle/>
          <a:p>
            <a:pPr marL="457200" indent="-457200">
              <a:buFont typeface="Wingdings" pitchFamily="2" charset="2"/>
              <a:buChar char="§"/>
            </a:pPr>
            <a:r>
              <a:rPr lang="en-US" sz="3200" dirty="0" smtClean="0">
                <a:latin typeface="Calibri" pitchFamily="34" charset="0"/>
                <a:cs typeface="Calibri" pitchFamily="34" charset="0"/>
              </a:rPr>
              <a:t>What did they </a:t>
            </a:r>
            <a:r>
              <a:rPr lang="en-US" sz="3200" i="1" dirty="0" smtClean="0">
                <a:latin typeface="Calibri" pitchFamily="34" charset="0"/>
                <a:cs typeface="Calibri" pitchFamily="34" charset="0"/>
              </a:rPr>
              <a:t>do</a:t>
            </a:r>
            <a:r>
              <a:rPr lang="en-US" sz="3200" dirty="0" smtClean="0">
                <a:latin typeface="Calibri" pitchFamily="34" charset="0"/>
                <a:cs typeface="Calibri" pitchFamily="34" charset="0"/>
              </a:rPr>
              <a:t> during this activity?</a:t>
            </a:r>
          </a:p>
          <a:p>
            <a:endParaRPr lang="en-US" sz="4000" b="1" dirty="0" smtClean="0">
              <a:solidFill>
                <a:srgbClr val="461D7C"/>
              </a:solidFill>
              <a:latin typeface="Goudy Old Style" pitchFamily="18" charset="0"/>
            </a:endParaRPr>
          </a:p>
        </p:txBody>
      </p:sp>
      <p:sp>
        <p:nvSpPr>
          <p:cNvPr id="6" name="TextBox 5"/>
          <p:cNvSpPr txBox="1"/>
          <p:nvPr/>
        </p:nvSpPr>
        <p:spPr>
          <a:xfrm>
            <a:off x="1295400" y="4267200"/>
            <a:ext cx="7505700" cy="1569660"/>
          </a:xfrm>
          <a:prstGeom prst="rect">
            <a:avLst/>
          </a:prstGeom>
          <a:noFill/>
        </p:spPr>
        <p:txBody>
          <a:bodyPr wrap="square" rtlCol="0">
            <a:spAutoFit/>
          </a:bodyPr>
          <a:lstStyle/>
          <a:p>
            <a:pPr marL="457200" indent="-457200">
              <a:buFont typeface="Wingdings" pitchFamily="2" charset="2"/>
              <a:buChar char="§"/>
            </a:pPr>
            <a:r>
              <a:rPr lang="en-US" sz="3200" dirty="0" smtClean="0"/>
              <a:t>What grade would you have made on    	the test if you had gone to class </a:t>
            </a:r>
            <a:r>
              <a:rPr lang="en-US" sz="3200" i="1" dirty="0" smtClean="0"/>
              <a:t>only</a:t>
            </a:r>
            <a:r>
              <a:rPr lang="en-US" sz="3200" dirty="0" smtClean="0"/>
              <a:t> </a:t>
            </a:r>
          </a:p>
          <a:p>
            <a:r>
              <a:rPr lang="en-US" sz="3200" dirty="0" smtClean="0"/>
              <a:t>     	on the day before the test?</a:t>
            </a:r>
          </a:p>
        </p:txBody>
      </p:sp>
      <p:sp>
        <p:nvSpPr>
          <p:cNvPr id="7" name="TextBox 6"/>
          <p:cNvSpPr txBox="1"/>
          <p:nvPr/>
        </p:nvSpPr>
        <p:spPr>
          <a:xfrm>
            <a:off x="1350364" y="0"/>
            <a:ext cx="7924800" cy="1323439"/>
          </a:xfrm>
          <a:prstGeom prst="rect">
            <a:avLst/>
          </a:prstGeom>
          <a:noFill/>
        </p:spPr>
        <p:txBody>
          <a:bodyPr wrap="square" rtlCol="0">
            <a:spAutoFit/>
          </a:bodyPr>
          <a:lstStyle/>
          <a:p>
            <a:r>
              <a:rPr lang="en-US" sz="4000" b="1" dirty="0" smtClean="0">
                <a:latin typeface="+mj-lt"/>
              </a:rPr>
              <a:t>How do you think most students would answer the following?</a:t>
            </a:r>
            <a:endParaRPr lang="en-US" sz="4000" b="1" dirty="0">
              <a:latin typeface="+mj-lt"/>
            </a:endParaRPr>
          </a:p>
        </p:txBody>
      </p:sp>
      <p:cxnSp>
        <p:nvCxnSpPr>
          <p:cNvPr id="8" name="Straight Connector 7"/>
          <p:cNvCxnSpPr/>
          <p:nvPr/>
        </p:nvCxnSpPr>
        <p:spPr>
          <a:xfrm>
            <a:off x="0" y="6172200"/>
            <a:ext cx="9144000" cy="0"/>
          </a:xfrm>
          <a:prstGeom prst="line">
            <a:avLst/>
          </a:prstGeom>
          <a:ln w="63500">
            <a:solidFill>
              <a:srgbClr val="288B9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371600"/>
            <a:ext cx="9144000" cy="0"/>
          </a:xfrm>
          <a:prstGeom prst="line">
            <a:avLst/>
          </a:prstGeom>
          <a:ln w="127000">
            <a:solidFill>
              <a:srgbClr val="288B90"/>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0" y="0"/>
            <a:ext cx="685800" cy="6858000"/>
          </a:xfrm>
          <a:prstGeom prst="rect">
            <a:avLst/>
          </a:prstGeom>
          <a:solidFill>
            <a:srgbClr val="288B90"/>
          </a:solidFill>
          <a:ln>
            <a:noFill/>
          </a:ln>
          <a:effectLst>
            <a:innerShdw blurRad="127000" dist="50800" dir="2700000">
              <a:schemeClr val="bg1">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7959821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HOWBARVISIBLE" val="True"/>
  <p:tag name="CSVFORMAT" val="0"/>
  <p:tag name="COUNTDOWNSTYLE" val="-1"/>
  <p:tag name="COUNTDOWNSECONDS" val="10"/>
  <p:tag name="BACKUPSESSIONS" val="True"/>
  <p:tag name="REVIEWONLY" val="False"/>
  <p:tag name="RACEENDPOINTS" val="100"/>
  <p:tag name="PARTICIPANTSINLEADERBOARD" val="5"/>
  <p:tag name="BUBBLESIZEVISIBLE" val="True"/>
  <p:tag name="CUSTOMGRIDBACKCOLOR" val="-722948"/>
  <p:tag name="CUSTOMCELLBACKCOLOR3" val="-268652"/>
  <p:tag name="DISPLAYDEVICENUMBER" val="True"/>
  <p:tag name="AUTOSIZEGRID" val="True"/>
  <p:tag name="POLLINGCYCLE" val="2"/>
  <p:tag name="INCLUDENONRESPONDERS" val="False"/>
  <p:tag name="CORRECTPOINTVALUE" val="1"/>
  <p:tag name="ZEROBASED" val="False"/>
  <p:tag name="FIBDISPLAYRESULTS" val="True"/>
  <p:tag name="PRRESPONSE1" val="10"/>
  <p:tag name="PRRESPONSE5" val="6"/>
  <p:tag name="PRRESPONSE9" val="2"/>
  <p:tag name="ARTICULATE_PROJECT_OPEN" val="0"/>
  <p:tag name="USESECONDARYMONITOR" val="True"/>
  <p:tag name="ANSWERNOWTEXT" val="Answer Now"/>
  <p:tag name="INPUTSOURCE" val="1"/>
  <p:tag name="CHARTVALUEFORMAT" val="0%"/>
  <p:tag name="STDCHART" val="1"/>
  <p:tag name="TEAMSINLEADERBOARD" val="5"/>
  <p:tag name="BUBBLEGROUPING" val="3"/>
  <p:tag name="CUSTOMCELLBACKCOLOR2" val="-13395457"/>
  <p:tag name="DISPLAYDEVICEID" val="True"/>
  <p:tag name="GRIDPOSITION" val="1"/>
  <p:tag name="RESETCHARTS" val="True"/>
  <p:tag name="INCORRECTPOINTVALUE" val="0"/>
  <p:tag name="CHARTSCALE" val="True"/>
  <p:tag name="FIBDISPLAYKEYWORDS" val="True"/>
  <p:tag name="PRRESPONSE6" val="5"/>
  <p:tag name="SHOWFLASHWARNING" val="True"/>
  <p:tag name="RESPCOUNTERSTYLE" val="-1"/>
  <p:tag name="ALLOWDUPLICATES" val="False"/>
  <p:tag name="AUTOUPDATEALIASES" val="True"/>
  <p:tag name="MAXRESPONDERS" val="5"/>
  <p:tag name="CUSTOMCELLFORECOLOR" val="-16777216"/>
  <p:tag name="DISPLAYNAME" val="True"/>
  <p:tag name="GRIDFONTSIZE" val="12"/>
  <p:tag name="INCLUDEPPT" val="True"/>
  <p:tag name="AUTOADJUSTPARTRANGE" val="True"/>
  <p:tag name="PRRESPONSE2" val="9"/>
  <p:tag name="PRRESPONSE8" val="3"/>
  <p:tag name="RESPCOUNTERFORMAT" val="0"/>
  <p:tag name="AUTOADVANCE" val="False"/>
  <p:tag name="SKIPREMAININGRACESLIDES" val="True"/>
  <p:tag name="CUSTOMCELLBACKCOLOR1" val="-657956"/>
  <p:tag name="GRIDROTATIONINTERVAL" val="2"/>
  <p:tag name="MULTIRESPDIVISOR" val="1"/>
  <p:tag name="ADVANCEDSETTINGSVIEW" val="False"/>
  <p:tag name="PRRESPONSE4" val="7"/>
  <p:tag name="RESPTABLESTYLE" val="-1"/>
  <p:tag name="RACERSMAXDISPLAYED" val="5"/>
  <p:tag name="DEFAULTNUMTEAMS" val="5"/>
  <p:tag name="GRIDSIZE" val="{Width=800, Height=600}"/>
  <p:tag name="REALTIMEBACKUP" val="False"/>
  <p:tag name="PRRESPONSE3" val="8"/>
  <p:tag name="SAVECSVWITHSESSION" val="True"/>
  <p:tag name="BACKUPMAINTENANCE" val="7"/>
  <p:tag name="BUBBLEVALUEFORMAT" val="0.0"/>
  <p:tag name="CHARTCOLORS" val="0"/>
  <p:tag name="FIBNUMRESULTS" val="5"/>
  <p:tag name="ALWAYSOPENPOLL" val="False"/>
  <p:tag name="ROTATIONINTERVAL" val="2"/>
  <p:tag name="USESCHEMECOLORS" val="True"/>
  <p:tag name="REALTIMEBACKUPPATH" val="(None)"/>
  <p:tag name="BULLETTYPE" val="3"/>
  <p:tag name="BUBBLENAMEVISIBLE" val="True"/>
  <p:tag name="ALLOWUSERFEEDBACK" val="True"/>
  <p:tag name="ANSWERNOWSTYLE" val="-1"/>
  <p:tag name="GRIDOPACITY" val="90"/>
  <p:tag name="PRRESPONSE10" val="1"/>
  <p:tag name="CHARTLABELS" val="1"/>
  <p:tag name="RACEANIMATIONSPEED" val="3"/>
  <p:tag name="NUMRESPONSES" val="1"/>
  <p:tag name="CUSTOMCELLBACKCOLOR4" val="-8355712"/>
  <p:tag name="PRRESPONSE7" val="4"/>
  <p:tag name="FIBINCLUDEOTHER" val="True"/>
  <p:tag name="DELIMITERS" val="3.1"/>
  <p:tag name="POWERPOINTVERSION" val="12.0"/>
  <p:tag name="LUIDIAENABLED" val="False"/>
  <p:tag name="EXPANDSHOWBAR" val="True"/>
  <p:tag name="WASPOLLED" val="969BEA48EA97481B96ADB2AD54776431"/>
  <p:tag name="TPVERSION" val="5"/>
  <p:tag name="TPFULLVERSION" val="5.3.1.3337"/>
  <p:tag name="PPTVERSION" val="14"/>
  <p:tag name="TPOS" val="2"/>
</p:tagLst>
</file>

<file path=ppt/tags/tag10.xml><?xml version="1.0" encoding="utf-8"?>
<p:tagLst xmlns:a="http://schemas.openxmlformats.org/drawingml/2006/main" xmlns:r="http://schemas.openxmlformats.org/officeDocument/2006/relationships" xmlns:p="http://schemas.openxmlformats.org/presentationml/2006/main">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SLIDEID" val="DBDB431A541E4BEFAEC69DAF331CA0BA"/>
  <p:tag name="SLIDETYPE" val="Q"/>
  <p:tag name="DEMOGRAPHIC" val="False"/>
  <p:tag name="TEAMASSIGN" val="False"/>
  <p:tag name="SPEEDSCORING" val="False"/>
  <p:tag name="CORRECTPOINTVALUE" val="100"/>
  <p:tag name="INCORRECTPOINTVALUE" val="0"/>
  <p:tag name="ZEROBASED" val="False"/>
  <p:tag name="DELIMITERS" val="3.1"/>
  <p:tag name="VALUEFORMAT" val="0%"/>
  <p:tag name="SLIDEORDER" val="2"/>
  <p:tag name="SLIDEGUID" val="B33DC79A84924945B1180466C2BEB832"/>
  <p:tag name="AUTOADVANCE" val="True"/>
  <p:tag name="QUESTIONALIAS" val="How many items on the list  do you remember?"/>
  <p:tag name="ANSWERSALIAS" val="0 - 1|smicln|2 – 5|smicln|6 – 8|smicln|9 – 11|smicln|12 – 14|smicln|15"/>
  <p:tag name="COUNTDOWNSECONDS" val="5"/>
  <p:tag name="VALUES" val="No Value|smicln|No Value|smicln|No Value|smicln|No Value|smicln|No Value|smicln|No Value"/>
  <p:tag name="COUNTDOWNHEIGHT" val="80"/>
  <p:tag name="COUNTDOWNWIDTH" val="100"/>
  <p:tag name="TOTALRESPONSES" val="1"/>
  <p:tag name="RESPONSECOUNT" val="1"/>
  <p:tag name="SLICED" val="False"/>
  <p:tag name="RESPONSES" val="2;"/>
  <p:tag name="CHARTSTRINGSTD" val="0 1 0 0 0 0"/>
  <p:tag name="CHARTSTRINGREV" val="0 0 0 0 1 0"/>
  <p:tag name="CHARTSTRINGSTDPER" val="0 1 0 0 0 0"/>
  <p:tag name="CHARTSTRINGREVPER" val="0 0 0 0 1 0"/>
  <p:tag name="RESTORECOUNTDOWNTIMER" val="False"/>
  <p:tag name="RESPONSESGATHERED" val="False"/>
  <p:tag name="ANONYMOUSTEMP" val="False"/>
  <p:tag name="TPQUESTIONXML" val="﻿&lt;?xml version=&quot;1.0&quot; encoding=&quot;utf-8&quot;?&gt;&#10;&lt;questionlist&gt;&#10;    &lt;properties&gt;&#10;        &lt;guid&gt;6893C2C10ADD4F0EBAD8E2E9AE9931D0&lt;/guid&gt;&#10;        &lt;description /&gt;&#10;        &lt;date&gt;7/19/2014 11:32:2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502883CEE7B44E4D9D4915DF1A975B04&lt;/guid&gt;&#10;            &lt;repollguid&gt;165DED4C2FD6416EBD0DD36DE07F531B&lt;/repollguid&gt;&#10;            &lt;sourceid&gt;25FC8785204541DFAFCD474695FC7104&lt;/sourceid&gt;&#10;            &lt;questiontext&gt;How many items on the list do you remember?&lt;/questiontext&gt;&#10;            &lt;showresults&gt;True&lt;/showresults&gt;&#10;            &lt;responsegrid&gt;0&lt;/responsegrid&gt;&#10;            &lt;countdowntimer&gt;False&lt;/countdowntimer&gt;&#10;            &lt;correctvalue&gt;100&lt;/correctvalue&gt;&#10;            &lt;incorrectvalue&gt;0&lt;/incorrectvalue&gt;&#10;            &lt;responselimit&gt;1&lt;/responselimit&gt;&#10;            &lt;bulletstyle&gt;0&lt;/bulletstyle&gt;&#10;            &lt;answers&gt;&#10;                &lt;answer&gt;&#10;                    &lt;guid&gt;B27C83144DDA42238DCBF8608F5CE40B&lt;/guid&gt;&#10;                    &lt;answertext&gt;0 - 1 &lt;/answertext&gt;&#10;                    &lt;valuetype&gt;0&lt;/valuetype&gt;&#10;                &lt;/answer&gt;&#10;                &lt;answer&gt;&#10;                    &lt;guid&gt;F6EBB6D636D84E2F81A32B25636603E7&lt;/guid&gt;&#10;                    &lt;answertext&gt;2 – 5 &lt;/answertext&gt;&#10;                    &lt;valuetype&gt;0&lt;/valuetype&gt;&#10;                &lt;/answer&gt;&#10;                &lt;answer&gt;&#10;                    &lt;guid&gt;A04DF742BD614EF787892ECDA7ECD8FB&lt;/guid&gt;&#10;                    &lt;answertext&gt;6 – 8 &lt;/answertext&gt;&#10;                    &lt;valuetype&gt;0&lt;/valuetype&gt;&#10;                &lt;/answer&gt;&#10;                &lt;answer&gt;&#10;                    &lt;guid&gt;4AAE5442193D4EFD8BC9925CE252ADEF&lt;/guid&gt;&#10;                    &lt;answertext&gt;9 – 11 &lt;/answertext&gt;&#10;                    &lt;valuetype&gt;0&lt;/valuetype&gt;&#10;                &lt;/answer&gt;&#10;                &lt;answer&gt;&#10;                    &lt;guid&gt;8927B42E894E4F2286416D101DDE39D7&lt;/guid&gt;&#10;                    &lt;answertext&gt;12 – 14 &lt;/answertext&gt;&#10;                    &lt;valuetype&gt;0&lt;/valuetype&gt;&#10;                &lt;/answer&gt;&#10;                &lt;answer&gt;&#10;                    &lt;guid&gt;0FE10DBD8DBD43F0A6D8CB7D2C86A5AF&lt;/guid&gt;&#10;                    &lt;answertext&gt;15&lt;/answertext&gt;&#10;                    &lt;valuetype&gt;0&lt;/valuetype&gt;&#10;                &lt;/answer&gt;&#10;            &lt;/answers&gt;&#10;        &lt;/multichoice&gt;&#10;    &lt;/questions&gt;&#10;&lt;/questionlist&gt;"/>
  <p:tag name="TYPE" val="MultiChoiceSlide"/>
  <p:tag name="RESULTS" val="How many items on the list do you remember?[;crlf;]2[;]2[;]2[;]False[;]0[;][;crlf;]2.5[;]2.5[;]0.5[;]0.25[;crlf;]0[;]0[;]0 - 11[;]0 - 1[;][;crlf;]1[;]0[;]2 – 52[;]2 – 5[;][;crlf;]1[;]0[;]6 – 83[;]6 – 8[;][;crlf;]0[;]0[;]9 – 114[;]9 – 11[;][;crlf;]0[;]0[;]12 – 145[;]12 – 14[;][;crlf;]0[;]0[;]156[;]15[;]"/>
  <p:tag name="LIVECHARTING" val="False"/>
  <p:tag name="AUTOOPENPOLL" val="True"/>
  <p:tag name="AUTOFORMATCHART" val="True"/>
  <p:tag name="HASRESULTS" val="False"/>
</p:tagLst>
</file>

<file path=ppt/tags/tag12.xml><?xml version="1.0" encoding="utf-8"?>
<p:tagLst xmlns:a="http://schemas.openxmlformats.org/drawingml/2006/main" xmlns:r="http://schemas.openxmlformats.org/officeDocument/2006/relationships" xmlns:p="http://schemas.openxmlformats.org/presentationml/2006/main">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DELIMITERS" val="3.1"/>
</p:tagLst>
</file>

<file path=ppt/tags/tag14.xml><?xml version="1.0" encoding="utf-8"?>
<p:tagLst xmlns:a="http://schemas.openxmlformats.org/drawingml/2006/main" xmlns:r="http://schemas.openxmlformats.org/officeDocument/2006/relationships" xmlns:p="http://schemas.openxmlformats.org/presentationml/2006/main">
  <p:tag name="DELIMITERS" val="3.1"/>
</p:tagLst>
</file>

<file path=ppt/tags/tag15.xml><?xml version="1.0" encoding="utf-8"?>
<p:tagLst xmlns:a="http://schemas.openxmlformats.org/drawingml/2006/main" xmlns:r="http://schemas.openxmlformats.org/officeDocument/2006/relationships" xmlns:p="http://schemas.openxmlformats.org/presentationml/2006/main">
  <p:tag name="DELIMITERS" val="3.1"/>
</p:tagLst>
</file>

<file path=ppt/tags/tag16.xml><?xml version="1.0" encoding="utf-8"?>
<p:tagLst xmlns:a="http://schemas.openxmlformats.org/drawingml/2006/main" xmlns:r="http://schemas.openxmlformats.org/officeDocument/2006/relationships" xmlns:p="http://schemas.openxmlformats.org/presentationml/2006/main">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SLIDEID" val="7C641BE840AE4C59A0645CC1625BEAA9"/>
  <p:tag name="SLIDETYPE" val="Q"/>
  <p:tag name="DEMOGRAPHIC" val="False"/>
  <p:tag name="TEAMASSIGN" val="False"/>
  <p:tag name="SPEEDSCORING" val="False"/>
  <p:tag name="CORRECTPOINTVALUE" val="100"/>
  <p:tag name="INCORRECTPOINTVALUE" val="0"/>
  <p:tag name="ZEROBASED" val="False"/>
  <p:tag name="DELIMITERS" val="3.1"/>
  <p:tag name="VALUEFORMAT" val="0%"/>
  <p:tag name="SLIDEORDER" val="2"/>
  <p:tag name="SLIDEGUID" val="9B8C54C1472144E7A047408932763AD2"/>
  <p:tag name="AUTOADVANCE" val="True"/>
  <p:tag name="COUNTDOWNSECONDS" val="5"/>
  <p:tag name="QUESTIONALIAS" val="How do you think students answered?   At what level of Bloom’s did you have to operate to make A’s or B’s in high school?"/>
  <p:tag name="ANSWERSALIAS" val="Remembering|smicln|Understanding|smicln|Applying|smicln|Analyzing|smicln|Evaluating|smicln|Creating"/>
  <p:tag name="VALUES" val="No Value|smicln|No Value|smicln|No Value|smicln|No Value|smicln|No Value|smicln|No Value"/>
  <p:tag name="COUNTDOWNHEIGHT" val="80"/>
  <p:tag name="COUNTDOWNWIDTH" val="100"/>
  <p:tag name="TOTALRESPONSES" val="1"/>
  <p:tag name="RESPONSECOUNT" val="1"/>
  <p:tag name="SLICED" val="False"/>
  <p:tag name="RESPONSES" val="2;"/>
  <p:tag name="CHARTSTRINGSTD" val="0 1 0 0 0 0"/>
  <p:tag name="CHARTSTRINGREV" val="0 0 0 0 1 0"/>
  <p:tag name="CHARTSTRINGSTDPER" val="0 1 0 0 0 0"/>
  <p:tag name="CHARTSTRINGREVPER" val="0 0 0 0 1 0"/>
  <p:tag name="RESTORECOUNTDOWNTIMER" val="False"/>
  <p:tag name="RESPONSESGATHERED" val="False"/>
  <p:tag name="ANONYMOUSTEMP" val="False"/>
  <p:tag name="TPQUESTIONXML" val="﻿&lt;?xml version=&quot;1.0&quot; encoding=&quot;utf-8&quot;?&gt;&#10;&lt;questionlist&gt;&#10;    &lt;properties&gt;&#10;        &lt;guid&gt;D9C97489E4BD40F59EBEBFA30B4C3C80&lt;/guid&gt;&#10;        &lt;description /&gt;&#10;        &lt;date&gt;7/19/2014 11:32:2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75D9389053B841A89118FBFB8489C2A9&lt;/guid&gt;&#10;            &lt;repollguid&gt;405956CD2E4044338BE5DB7B61B4EC67&lt;/repollguid&gt;&#10;            &lt;sourceid&gt;F7B2DDA9098A400DB798D983A2491908&lt;/sourceid&gt;&#10;            &lt;questiontext&gt;How do you think students answered?At what level of Bloom’s did you have to operate to make A’s or B’s in high school?&lt;/questiontext&gt;&#10;            &lt;showresults&gt;True&lt;/showresults&gt;&#10;            &lt;responsegrid&gt;0&lt;/responsegrid&gt;&#10;            &lt;countdowntimer&gt;False&lt;/countdowntimer&gt;&#10;            &lt;correctvalue&gt;100&lt;/correctvalue&gt;&#10;            &lt;incorrectvalue&gt;0&lt;/incorrectvalue&gt;&#10;            &lt;responselimit&gt;1&lt;/responselimit&gt;&#10;            &lt;bulletstyle&gt;0&lt;/bulletstyle&gt;&#10;            &lt;answers&gt;&#10;                &lt;answer&gt;&#10;                    &lt;guid&gt;00E5110A4FCD426F8005D5B5C0CAB41B&lt;/guid&gt;&#10;                    &lt;answertext&gt;Remembering &lt;/answertext&gt;&#10;                    &lt;valuetype&gt;0&lt;/valuetype&gt;&#10;                &lt;/answer&gt;&#10;                &lt;answer&gt;&#10;                    &lt;guid&gt;2922AAE9DE374705996A7430E0395AAC&lt;/guid&gt;&#10;                    &lt;answertext&gt;Understanding &lt;/answertext&gt;&#10;                    &lt;valuetype&gt;0&lt;/valuetype&gt;&#10;                &lt;/answer&gt;&#10;                &lt;answer&gt;&#10;                    &lt;guid&gt;F16604110E7043D88B1129B49BFBFC2E&lt;/guid&gt;&#10;                    &lt;answertext&gt;Applying &lt;/answertext&gt;&#10;                    &lt;valuetype&gt;0&lt;/valuetype&gt;&#10;                &lt;/answer&gt;&#10;                &lt;answer&gt;&#10;                    &lt;guid&gt;106FFBA4DD8E45A7B7454D1675B35942&lt;/guid&gt;&#10;                    &lt;answertext&gt;Analyzing &lt;/answertext&gt;&#10;                    &lt;valuetype&gt;0&lt;/valuetype&gt;&#10;                &lt;/answer&gt;&#10;                &lt;answer&gt;&#10;                    &lt;guid&gt;BD08B95DF2334C91ADF95F5B9863F5EF&lt;/guid&gt;&#10;                    &lt;answertext&gt;Evaluating &lt;/answertext&gt;&#10;                    &lt;valuetype&gt;0&lt;/valuetype&gt;&#10;                &lt;/answer&gt;&#10;                &lt;answer&gt;&#10;                    &lt;guid&gt;352DE0D94D5541208AC8702976B5BE50&lt;/guid&gt;&#10;                    &lt;answertext&gt;Creating&lt;/answertext&gt;&#10;                    &lt;valuetype&gt;0&lt;/valuetype&gt;&#10;                &lt;/answer&gt;&#10;            &lt;/answers&gt;&#10;        &lt;/multichoice&gt;&#10;    &lt;/questions&gt;&#10;&lt;/questionlist&gt;"/>
  <p:tag name="TYPE" val="MultiChoiceSlide"/>
  <p:tag name="LIVECHARTING" val="False"/>
  <p:tag name="AUTOOPENPOLL" val="True"/>
  <p:tag name="AUTOFORMATCHART" val="True"/>
  <p:tag name="HASRESULTS" val="False"/>
</p:tagLst>
</file>

<file path=ppt/tags/tag18.xml><?xml version="1.0" encoding="utf-8"?>
<p:tagLst xmlns:a="http://schemas.openxmlformats.org/drawingml/2006/main" xmlns:r="http://schemas.openxmlformats.org/officeDocument/2006/relationships" xmlns:p="http://schemas.openxmlformats.org/presentationml/2006/main">
  <p:tag name="ANSWERBULLETS" val="3"/>
  <p:tag name="TEXTLENGTH" val="64"/>
  <p:tag name="FONTSIZE" val="32"/>
  <p:tag name="BULLETTYPE" val="ppBulletArabicPeriod"/>
  <p:tag name="ANSWERTEXT" val="Remembering&#10;Understanding&#10;Applying&#10;Analyzing&#10;Evaluating&#10;Creating"/>
  <p:tag name="OLDNUMANSWERS" val="6"/>
</p:tagLst>
</file>

<file path=ppt/tags/tag19.xml><?xml version="1.0" encoding="utf-8"?>
<p:tagLst xmlns:a="http://schemas.openxmlformats.org/drawingml/2006/main" xmlns:r="http://schemas.openxmlformats.org/officeDocument/2006/relationships" xmlns:p="http://schemas.openxmlformats.org/presentationml/2006/main">
  <p:tag name="SLIDEID" val="7C641BE840AE4C59A0645CC1625BEAA9"/>
  <p:tag name="SLIDEORDER" val="1"/>
  <p:tag name="DEMOGRAPHIC" val="False"/>
  <p:tag name="TEAMASSIGN" val="False"/>
  <p:tag name="SPEEDSCORING" val="False"/>
  <p:tag name="CORRECTPOINTVALUE" val="100"/>
  <p:tag name="INCORRECTPOINTVALUE" val="0"/>
  <p:tag name="ZEROBASED" val="False"/>
  <p:tag name="AUTOADVANCE" val="False"/>
  <p:tag name="DELIMITERS" val="3.1"/>
  <p:tag name="VALUEFORMAT" val="0%"/>
  <p:tag name="RESPONSESGATHERED" val="True"/>
  <p:tag name="TOTALRESPONSES" val="153"/>
  <p:tag name="RESPONSECOUNT" val="153"/>
  <p:tag name="SLICED" val="False"/>
  <p:tag name="RESPONSES" val="4;1;1;1;3;4;2;4;-;1;1;2;2;4;1;3;2;2;2;3;1;2;4;1;2;3;4;5;-;2;2;2;3;2;3;4;3;2;3;1;2;3;3;1;2;3;5;-;5;2;-;3;1;2;6;4;2;3;3;2;3;5;2;1;2;3;1;3;3;1;1;1;2;3;4;3;4;2;3;-;2;1;4;2;1;2;2;2;2;2;3;1;-;2;1;3;2;3;4;3;-;2;3;2;-;2;2;3;2;4;3;-;2;2;2;3;2;2;3;1;1;2;4;3;6;3;3;2;2;2;4;2;1;2;2;1;6;3;2;4;4;3;3;4;2;1;-;3;4;4;1;1;3;3;1;1;1;1;2;6;2;1;-;2;-;"/>
  <p:tag name="CHARTSTRINGSTD" val="32 54 39 20 4 4"/>
  <p:tag name="CHARTSTRINGREV" val="4 4 20 39 54 32"/>
  <p:tag name="CHARTSTRINGSTDPER" val="0.209150326797386 0.352941176470588 0.254901960784314 0.130718954248366 0.0261437908496732 0.0261437908496732"/>
  <p:tag name="CHARTSTRINGREVPER" val="0.0261437908496732 0.0261437908496732 0.130718954248366 0.254901960784314 0.352941176470588 0.209150326797386"/>
  <p:tag name="QUESTIONALIAS" val="How students answered   At what level of Bloom’s did you have to operate to make A’s or B’s in high school?"/>
  <p:tag name="ANSWERSALIAS" val="Knowledge|smicln|Comprehension|smicln|Application|smicln|Analysis|smicln|Synthesis|smicln|Evaluation"/>
  <p:tag name="VALUES" val="No Value|smicln|No Value|smicln|No Value|smicln|No Value|smicln|No Value|smicln|No Valu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CHARTTYPE" val="0"/>
</p:tagLst>
</file>

<file path=ppt/tags/tag21.xml><?xml version="1.0" encoding="utf-8"?>
<p:tagLst xmlns:a="http://schemas.openxmlformats.org/drawingml/2006/main" xmlns:r="http://schemas.openxmlformats.org/officeDocument/2006/relationships" xmlns:p="http://schemas.openxmlformats.org/presentationml/2006/main">
  <p:tag name="ANSWERBULLETS" val="3"/>
  <p:tag name="OLDNUMANSWERS" val="6"/>
  <p:tag name="TEXTLENGTH" val="65"/>
  <p:tag name="FONTSIZE" val="32"/>
  <p:tag name="BULLETTYPE" val="ppBulletArabicPeriod"/>
  <p:tag name="ANSWERTEXT" val="Knowledge&#10;Comprehension&#10;Application&#10;Analysis&#10;Synthesis&#10;Evaluation"/>
</p:tagLst>
</file>

<file path=ppt/tags/tag22.xml><?xml version="1.0" encoding="utf-8"?>
<p:tagLst xmlns:a="http://schemas.openxmlformats.org/drawingml/2006/main" xmlns:r="http://schemas.openxmlformats.org/officeDocument/2006/relationships" xmlns:p="http://schemas.openxmlformats.org/presentationml/2006/main">
  <p:tag name="SLIDEID" val="7C641BE840AE4C59A0645CC1625BEAA9"/>
  <p:tag name="SLIDEORDER" val="1"/>
  <p:tag name="DEMOGRAPHIC" val="False"/>
  <p:tag name="TEAMASSIGN" val="False"/>
  <p:tag name="SPEEDSCORING" val="False"/>
  <p:tag name="CORRECTPOINTVALUE" val="100"/>
  <p:tag name="INCORRECTPOINTVALUE" val="0"/>
  <p:tag name="ZEROBASED" val="False"/>
  <p:tag name="AUTOADVANCE" val="False"/>
  <p:tag name="DELIMITERS" val="3.1"/>
  <p:tag name="VALUEFORMAT" val="0%"/>
  <p:tag name="QUESTIONALIAS" val="What level of Bloom’s did you have to operate to make A’s or B’s in high school?"/>
  <p:tag name="ANSWERSALIAS" val="Knowledge|smicln|Comprehension|smicln|Application|smicln|Analysis|smicln|Synthesis|smicln|Evaluation"/>
  <p:tag name="COUNTDOWNSECONDS" val="10"/>
  <p:tag name="RESTORECOUNTDOWNTIMER" val="True"/>
  <p:tag name="COUNTDOWNHEIGHT" val="80"/>
  <p:tag name="COUNTDOWNWIDTH" val="100"/>
  <p:tag name="RESPONSESGATHERED" val="True"/>
  <p:tag name="TOTALRESPONSES" val="48"/>
  <p:tag name="RESPONSECOUNT" val="48"/>
  <p:tag name="SLICED" val="False"/>
  <p:tag name="RESPONSES" val="-;6;3;4;3;1;3;3;1;1;4;1;2;3;2;1;1;1;2;1;2;1;1;2;3;1;1;1;1;3;1;3;2;1;1;1;2;3;1;2;2;2;1;2;2;2;1;2;3;"/>
  <p:tag name="CHARTSTRINGSTD" val="21 14 10 2 0 1"/>
  <p:tag name="CHARTSTRINGREV" val="1 0 2 10 14 21"/>
  <p:tag name="CHARTSTRINGSTDPER" val="0.4375 0.291666666666667 0.208333333333333 0.0416666666666667 0 0.0208333333333333"/>
  <p:tag name="CHARTSTRINGREVPER" val="0.0208333333333333 0 0.0416666666666667 0.208333333333333 0.291666666666667 0.4375"/>
  <p:tag name="ANONYMOUSTEMP" val="False"/>
  <p:tag name="VALUES" val="No Value|smicln|No Value|smicln|No Value|smicln|No Value|smicln|No Value|smicln|No Value"/>
</p:tagLst>
</file>

<file path=ppt/tags/tag23.xml><?xml version="1.0" encoding="utf-8"?>
<p:tagLst xmlns:a="http://schemas.openxmlformats.org/drawingml/2006/main" xmlns:r="http://schemas.openxmlformats.org/officeDocument/2006/relationships" xmlns:p="http://schemas.openxmlformats.org/presentationml/2006/main">
  <p:tag name="CHARTTYPE" val="0"/>
</p:tagLst>
</file>

<file path=ppt/tags/tag24.xml><?xml version="1.0" encoding="utf-8"?>
<p:tagLst xmlns:a="http://schemas.openxmlformats.org/drawingml/2006/main" xmlns:r="http://schemas.openxmlformats.org/officeDocument/2006/relationships" xmlns:p="http://schemas.openxmlformats.org/presentationml/2006/main">
  <p:tag name="ANSWERBULLETS" val="3"/>
  <p:tag name="OLDNUMANSWERS" val="6"/>
  <p:tag name="TEXTLENGTH" val="65"/>
  <p:tag name="FONTSIZE" val="32"/>
  <p:tag name="BULLETTYPE" val="ppBulletArabicPeriod"/>
  <p:tag name="ANSWERTEXT" val="Knowledge&#10;Comprehension&#10;Application&#10;Analysis&#10;Synthesis&#10;Evaluation"/>
</p:tagLst>
</file>

<file path=ppt/tags/tag25.xml><?xml version="1.0" encoding="utf-8"?>
<p:tagLst xmlns:a="http://schemas.openxmlformats.org/drawingml/2006/main" xmlns:r="http://schemas.openxmlformats.org/officeDocument/2006/relationships" xmlns:p="http://schemas.openxmlformats.org/presentationml/2006/main">
  <p:tag name="CDTYPE" val="Style_Gemstone"/>
  <p:tag name="CDTIMELEFT" val="10"/>
</p:tagLst>
</file>

<file path=ppt/tags/tag26.xml><?xml version="1.0" encoding="utf-8"?>
<p:tagLst xmlns:a="http://schemas.openxmlformats.org/drawingml/2006/main" xmlns:r="http://schemas.openxmlformats.org/officeDocument/2006/relationships" xmlns:p="http://schemas.openxmlformats.org/presentationml/2006/main">
  <p:tag name="SLIDEID" val="DB27ED4E989E48238E32168B103BC64A"/>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SLIDEORDER" val="2"/>
  <p:tag name="QUESTIONALIAS" val="At what level of Bloom’s did you have to operate to make A’s and B’s in high school"/>
  <p:tag name="ANSWERSALIAS" val="Remembering|smicln|Understanding|smicln|Applying|smicln|Analyzing|smicln|Creating|smicln|Evaluating"/>
  <p:tag name="COUNTDOWNSECONDS" val="5"/>
  <p:tag name="RESTORECOUNTDOWNTIMER" val="True"/>
  <p:tag name="COUNTDOWNHEIGHT" val="80"/>
  <p:tag name="COUNTDOWNWIDTH" val="100"/>
  <p:tag name="RESPONSESGATHERED" val="True"/>
  <p:tag name="TOTALRESPONSES" val="36"/>
  <p:tag name="RESPONSECOUNT" val="36"/>
  <p:tag name="SLICED" val="False"/>
  <p:tag name="RESPONSES" val="-;2;1;3;2;2;-;3;1;-;3;2;2;-;-;6;1;3;1;1;1;1;2;1;1;2;3;2;3;1;2;4;2;3;-;3;-;2;2;4;2;3;4;"/>
  <p:tag name="CHARTSTRINGSTD" val="10 13 9 3 0 1"/>
  <p:tag name="CHARTSTRINGREV" val="1 0 3 9 13 10"/>
  <p:tag name="CHARTSTRINGSTDPER" val="0.277777777777778 0.361111111111111 0.25 0.0833333333333333 0 0.0277777777777778"/>
  <p:tag name="CHARTSTRINGREVPER" val="0.0277777777777778 0 0.0833333333333333 0.25 0.361111111111111 0.277777777777778"/>
  <p:tag name="ANONYMOUSTEMP" val="False"/>
  <p:tag name="VALUES" val="No Value|smicln|No Value|smicln|No Value|smicln|No Value|smicln|No Value|smicln|No Value"/>
</p:tagLst>
</file>

<file path=ppt/tags/tag27.xml><?xml version="1.0" encoding="utf-8"?>
<p:tagLst xmlns:a="http://schemas.openxmlformats.org/drawingml/2006/main" xmlns:r="http://schemas.openxmlformats.org/officeDocument/2006/relationships" xmlns:p="http://schemas.openxmlformats.org/presentationml/2006/main">
  <p:tag name="CHARTTYPE" val="0"/>
</p:tagLst>
</file>

<file path=ppt/tags/tag28.xml><?xml version="1.0" encoding="utf-8"?>
<p:tagLst xmlns:a="http://schemas.openxmlformats.org/drawingml/2006/main" xmlns:r="http://schemas.openxmlformats.org/officeDocument/2006/relationships" xmlns:p="http://schemas.openxmlformats.org/presentationml/2006/main">
  <p:tag name="ANSWERBULLETS" val="3"/>
  <p:tag name="OLDNUMANSWERS" val="6"/>
  <p:tag name="TEXTLENGTH" val="64"/>
  <p:tag name="FONTSIZE" val="32"/>
  <p:tag name="BULLETTYPE" val="ppBulletArabicPeriod"/>
  <p:tag name="ANSWERTEXT" val="Remembering&#10;Understanding&#10;Applying&#10;Analyzing&#10;Creating&#10;Evaluating"/>
</p:tagLst>
</file>

<file path=ppt/tags/tag29.xml><?xml version="1.0" encoding="utf-8"?>
<p:tagLst xmlns:a="http://schemas.openxmlformats.org/drawingml/2006/main" xmlns:r="http://schemas.openxmlformats.org/officeDocument/2006/relationships" xmlns:p="http://schemas.openxmlformats.org/presentationml/2006/main">
  <p:tag name="CDTYPE" val="Style_Gemstone"/>
  <p:tag name="CDTIMELEFT" val="5"/>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30.xml><?xml version="1.0" encoding="utf-8"?>
<p:tagLst xmlns:a="http://schemas.openxmlformats.org/drawingml/2006/main" xmlns:r="http://schemas.openxmlformats.org/officeDocument/2006/relationships" xmlns:p="http://schemas.openxmlformats.org/presentationml/2006/main">
  <p:tag name="LIVECHARTING" val="False"/>
  <p:tag name="RESULTS" val="At what level of Bloom’s did you have to operate to make A’s and B’s in high school?[;crlf;]2[;]2[;]2[;]False[;]0[;][;crlf;]3[;]3[;]1[;]1[;crlf;]0[;]0[;]Remembering1[;]Remembering[;][;crlf;]1[;]0[;]Understanding2[;]Understanding[;][;crlf;]0[;]0[;]Applying3[;]Applying[;][;crlf;]1[;]0[;]Analyzing4[;]Analyzing[;][;crlf;]0[;]0[;]Evaluating5[;]Evaluating[;][;crlf;]0[;]0[;]Creating6[;]Creating[;]"/>
  <p:tag name="HASRESULTS" val="False"/>
  <p:tag name="AUTOOPENPOLL" val="True"/>
  <p:tag name="AUTOFORMATCHART" val="True"/>
</p:tagLst>
</file>

<file path=ppt/tags/tag31.xml><?xml version="1.0" encoding="utf-8"?>
<p:tagLst xmlns:a="http://schemas.openxmlformats.org/drawingml/2006/main" xmlns:r="http://schemas.openxmlformats.org/officeDocument/2006/relationships" xmlns:p="http://schemas.openxmlformats.org/presentationml/2006/main">
  <p:tag name="ZEROBASED" val="False"/>
</p:tagLst>
</file>

<file path=ppt/tags/tag32.xml><?xml version="1.0" encoding="utf-8"?>
<p:tagLst xmlns:a="http://schemas.openxmlformats.org/drawingml/2006/main" xmlns:r="http://schemas.openxmlformats.org/officeDocument/2006/relationships" xmlns:p="http://schemas.openxmlformats.org/presentationml/2006/main">
  <p:tag name="TYPE" val="0"/>
  <p:tag name="TPCOUNTDOWNSECONDS" val="5"/>
</p:tagLst>
</file>

<file path=ppt/tags/tag33.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NUMBERFORMAT" val="0"/>
  <p:tag name="LABELFORMAT" val="0"/>
  <p:tag name="COLORTYPE" val="SCHEME"/>
</p:tagLst>
</file>

<file path=ppt/tags/tag34.xml><?xml version="1.0" encoding="utf-8"?>
<p:tagLst xmlns:a="http://schemas.openxmlformats.org/drawingml/2006/main" xmlns:r="http://schemas.openxmlformats.org/officeDocument/2006/relationships" xmlns:p="http://schemas.openxmlformats.org/presentationml/2006/main">
  <p:tag name="SLIDEID" val="7C641BE840AE4C59A0645CC1625BEAA9"/>
  <p:tag name="SLIDETYPE" val="Q"/>
  <p:tag name="DEMOGRAPHIC" val="False"/>
  <p:tag name="TEAMASSIGN" val="False"/>
  <p:tag name="SPEEDSCORING" val="False"/>
  <p:tag name="CORRECTPOINTVALUE" val="100"/>
  <p:tag name="INCORRECTPOINTVALUE" val="0"/>
  <p:tag name="ZEROBASED" val="False"/>
  <p:tag name="DELIMITERS" val="3.1"/>
  <p:tag name="VALUEFORMAT" val="0%"/>
  <p:tag name="SLIDEORDER" val="3"/>
  <p:tag name="SLIDEGUID" val="2B40776804D94A81BBAC378761751855"/>
  <p:tag name="AUTOADVANCE" val="True"/>
  <p:tag name="COUNTDOWNSECONDS" val="5"/>
  <p:tag name="QUESTIONALIAS" val="How do you think students answered?   At what level of Bloom’s do you think you’ll need to operate to make A’s in college courses?"/>
  <p:tag name="ANSWERSALIAS" val="Remembering|smicln|Understanding|smicln|Applying|smicln|Analyzing|smicln|Evaluating|smicln|Creating"/>
  <p:tag name="VALUES" val="No Value|smicln|No Value|smicln|No Value|smicln|No Value|smicln|No Value|smicln|No Value"/>
  <p:tag name="COUNTDOWNHEIGHT" val="80"/>
  <p:tag name="COUNTDOWNWIDTH" val="100"/>
  <p:tag name="TOTALRESPONSES" val="1"/>
  <p:tag name="RESPONSECOUNT" val="1"/>
  <p:tag name="SLICED" val="False"/>
  <p:tag name="RESPONSES" val="5;"/>
  <p:tag name="CHARTSTRINGSTD" val="0 0 0 0 1 0"/>
  <p:tag name="CHARTSTRINGREV" val="0 1 0 0 0 0"/>
  <p:tag name="CHARTSTRINGSTDPER" val="0 0 0 0 1 0"/>
  <p:tag name="CHARTSTRINGREVPER" val="0 1 0 0 0 0"/>
  <p:tag name="RESTORECOUNTDOWNTIMER" val="False"/>
  <p:tag name="RESPONSESGATHERED" val="False"/>
  <p:tag name="ANONYMOUSTEMP" val="False"/>
  <p:tag name="TPQUESTIONXML" val="﻿&lt;?xml version=&quot;1.0&quot; encoding=&quot;utf-8&quot;?&gt;&#10;&lt;questionlist&gt;&#10;    &lt;properties&gt;&#10;        &lt;guid&gt;12C6B55142DC4C58BF214A949209C319&lt;/guid&gt;&#10;        &lt;description /&gt;&#10;        &lt;date&gt;7/19/2014 11:32:2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CD81D14CB0644AA8BF3EFB6AE9D86C34&lt;/guid&gt;&#10;            &lt;repollguid&gt;7CEB14B1FE4C494383CA17B875FB7BFC&lt;/repollguid&gt;&#10;            &lt;sourceid&gt;9352F4ADD21A4FE485AB9760C65C6C76&lt;/sourceid&gt;&#10;            &lt;questiontext&gt;How do you think students answered? At what level of Bloom’s do you think you’ll need to operate to make A’s in college courses?&lt;/questiontext&gt;&#10;            &lt;showresults&gt;True&lt;/showresults&gt;&#10;            &lt;responsegrid&gt;0&lt;/responsegrid&gt;&#10;            &lt;countdowntimer&gt;False&lt;/countdowntimer&gt;&#10;            &lt;correctvalue&gt;100&lt;/correctvalue&gt;&#10;            &lt;incorrectvalue&gt;0&lt;/incorrectvalue&gt;&#10;            &lt;responselimit&gt;1&lt;/responselimit&gt;&#10;            &lt;bulletstyle&gt;0&lt;/bulletstyle&gt;&#10;            &lt;answers&gt;&#10;                &lt;answer&gt;&#10;                    &lt;guid&gt;6683C15759E543FFB4D0F17C43E22209&lt;/guid&gt;&#10;                    &lt;answertext&gt;Remembering &lt;/answertext&gt;&#10;                    &lt;valuetype&gt;0&lt;/valuetype&gt;&#10;                &lt;/answer&gt;&#10;                &lt;answer&gt;&#10;                    &lt;guid&gt;D826C4A9869F4C639C84C8F23320BDEF&lt;/guid&gt;&#10;                    &lt;answertext&gt;Understanding &lt;/answertext&gt;&#10;                    &lt;valuetype&gt;0&lt;/valuetype&gt;&#10;                &lt;/answer&gt;&#10;                &lt;answer&gt;&#10;                    &lt;guid&gt;22182CA8D9E449EEBD77629CD102E5AF&lt;/guid&gt;&#10;                    &lt;answertext&gt;Applying &lt;/answertext&gt;&#10;                    &lt;valuetype&gt;0&lt;/valuetype&gt;&#10;                &lt;/answer&gt;&#10;                &lt;answer&gt;&#10;                    &lt;guid&gt;3513F5942D7249DA99BD7E83688D1762&lt;/guid&gt;&#10;                    &lt;answertext&gt;Analyzing &lt;/answertext&gt;&#10;                    &lt;valuetype&gt;0&lt;/valuetype&gt;&#10;                &lt;/answer&gt;&#10;                &lt;answer&gt;&#10;                    &lt;guid&gt;4A2AF477563E458EBD8C535E91BC9586&lt;/guid&gt;&#10;                    &lt;answertext&gt;Evaluating &lt;/answertext&gt;&#10;                    &lt;valuetype&gt;0&lt;/valuetype&gt;&#10;                &lt;/answer&gt;&#10;                &lt;answer&gt;&#10;                    &lt;guid&gt;C7200A19F5364B63AFCAE08C5D364DA7&lt;/guid&gt;&#10;                    &lt;answertext&gt;Creating&lt;/answertext&gt;&#10;                    &lt;valuetype&gt;0&lt;/valuetype&gt;&#10;                &lt;/answer&gt;&#10;            &lt;/answers&gt;&#10;        &lt;/multichoice&gt;&#10;    &lt;/questions&gt;&#10;&lt;/questionlist&gt;"/>
  <p:tag name="TYPE" val="MultiChoiceSlide"/>
  <p:tag name="LIVECHARTING" val="False"/>
  <p:tag name="AUTOOPENPOLL" val="True"/>
  <p:tag name="AUTOFORMATCHART" val="True"/>
  <p:tag name="HASRESULTS" val="False"/>
</p:tagLst>
</file>

<file path=ppt/tags/tag35.xml><?xml version="1.0" encoding="utf-8"?>
<p:tagLst xmlns:a="http://schemas.openxmlformats.org/drawingml/2006/main" xmlns:r="http://schemas.openxmlformats.org/officeDocument/2006/relationships" xmlns:p="http://schemas.openxmlformats.org/presentationml/2006/main">
  <p:tag name="ANSWERBULLETS" val="3"/>
  <p:tag name="TEXTLENGTH" val="64"/>
  <p:tag name="FONTSIZE" val="32"/>
  <p:tag name="BULLETTYPE" val="ppBulletArabicPeriod"/>
  <p:tag name="ANSWERTEXT" val="Remembering&#10;Understanding&#10;Applying&#10;Analyzing&#10;Evaluating&#10;Creating"/>
  <p:tag name="OLDNUMANSWERS" val="6"/>
</p:tagLst>
</file>

<file path=ppt/tags/tag36.xml><?xml version="1.0" encoding="utf-8"?>
<p:tagLst xmlns:a="http://schemas.openxmlformats.org/drawingml/2006/main" xmlns:r="http://schemas.openxmlformats.org/officeDocument/2006/relationships" xmlns:p="http://schemas.openxmlformats.org/presentationml/2006/main">
  <p:tag name="SLIDEID" val="7C641BE840AE4C59A0645CC1625BEAA9"/>
  <p:tag name="DEMOGRAPHIC" val="False"/>
  <p:tag name="TEAMASSIGN" val="False"/>
  <p:tag name="SPEEDSCORING" val="False"/>
  <p:tag name="CORRECTPOINTVALUE" val="100"/>
  <p:tag name="INCORRECTPOINTVALUE" val="0"/>
  <p:tag name="ZEROBASED" val="False"/>
  <p:tag name="AUTOADVANCE" val="False"/>
  <p:tag name="DELIMITERS" val="3.1"/>
  <p:tag name="VALUEFORMAT" val="0%"/>
  <p:tag name="QUESTIONALIAS" val="What level of Bloom’s did you have to operate to make A’s or B’s in high school?"/>
  <p:tag name="ANSWERSALIAS" val="Knowledge|smicln|Comprehension|smicln|Application|smicln|Analysis|smicln|Synthesis|smicln|Evaluation"/>
  <p:tag name="RESPONSESGATHERED" val="True"/>
  <p:tag name="TOTALRESPONSES" val="137"/>
  <p:tag name="RESPONSECOUNT" val="137"/>
  <p:tag name="SLICED" val="False"/>
  <p:tag name="RESPONSES" val="2;4;4;3;4;4;4;-;4;6;1;3;5;6;4;5;3;3;5;3;-;4;-;-;5;6;4;6;-;2;2;1;5;5;1;5;6;2;1;4;4;4;4;6;4;5;5;-;4;-;3;5;6;4;2;4;4;5;3;1;4;5;-;6;4;4;5;-;4;1;4;-;-;4;-;3;-;6;1;4;4;4;6;1;3;3;4;4;4;4;5;-;1;5;4;5;4;3;3;6;4;5;-;5;-;6;6;6;3;4;6;-;5;-;5;6;3;-;4;-;6;-;5;4;5;-;2;4;3;5;4;6;-;4;3;5;5;4;4;4;2;6;5;5;4;4;-;4;5;6;-;4;4;5;6;5;3;3;-;5;5;2;-;3;-;"/>
  <p:tag name="CHARTSTRINGSTD" val="9 8 19 48 32 21"/>
  <p:tag name="CHARTSTRINGREV" val="21 32 48 19 8 9"/>
  <p:tag name="CHARTSTRINGSTDPER" val="0.0656934306569343 0.0583941605839416 0.138686131386861 0.35036496350365 0.233576642335766 0.153284671532847"/>
  <p:tag name="CHARTSTRINGREVPER" val="0.153284671532847 0.233576642335766 0.35036496350365 0.138686131386861 0.0583941605839416 0.0656934306569343"/>
  <p:tag name="SLIDEORDER" val="3"/>
  <p:tag name="VALUES" val="No Value|smicln|No Value|smicln|No Value|smicln|No Value|smicln|No Value|smicln|No Value"/>
</p:tagLst>
</file>

<file path=ppt/tags/tag37.xml><?xml version="1.0" encoding="utf-8"?>
<p:tagLst xmlns:a="http://schemas.openxmlformats.org/drawingml/2006/main" xmlns:r="http://schemas.openxmlformats.org/officeDocument/2006/relationships" xmlns:p="http://schemas.openxmlformats.org/presentationml/2006/main">
  <p:tag name="CHARTTYPE" val="0"/>
</p:tagLst>
</file>

<file path=ppt/tags/tag38.xml><?xml version="1.0" encoding="utf-8"?>
<p:tagLst xmlns:a="http://schemas.openxmlformats.org/drawingml/2006/main" xmlns:r="http://schemas.openxmlformats.org/officeDocument/2006/relationships" xmlns:p="http://schemas.openxmlformats.org/presentationml/2006/main">
  <p:tag name="ANSWERBULLETS" val="3"/>
  <p:tag name="TEXTLENGTH" val="65"/>
  <p:tag name="FONTSIZE" val="32"/>
  <p:tag name="BULLETTYPE" val="ppBulletArabicPeriod"/>
  <p:tag name="ANSWERTEXT" val="Knowledge&#10;Comprehension&#10;Application&#10;Analysis&#10;Synthesis&#10;Evaluation"/>
  <p:tag name="OLDNUMANSWERS" val="6"/>
</p:tagLst>
</file>

<file path=ppt/tags/tag39.xml><?xml version="1.0" encoding="utf-8"?>
<p:tagLst xmlns:a="http://schemas.openxmlformats.org/drawingml/2006/main" xmlns:r="http://schemas.openxmlformats.org/officeDocument/2006/relationships" xmlns:p="http://schemas.openxmlformats.org/presentationml/2006/main">
  <p:tag name="SLIDEID" val="7C641BE840AE4C59A0645CC1625BEAA9"/>
  <p:tag name="DEMOGRAPHIC" val="False"/>
  <p:tag name="TEAMASSIGN" val="False"/>
  <p:tag name="SPEEDSCORING" val="False"/>
  <p:tag name="CORRECTPOINTVALUE" val="100"/>
  <p:tag name="INCORRECTPOINTVALUE" val="0"/>
  <p:tag name="ZEROBASED" val="False"/>
  <p:tag name="AUTOADVANCE" val="False"/>
  <p:tag name="DELIMITERS" val="3.1"/>
  <p:tag name="VALUEFORMAT" val="0%"/>
  <p:tag name="QUESTIONALIAS" val="What level of Bloom’s did you have to operate to make A’s or B’s in high school?"/>
  <p:tag name="ANSWERSALIAS" val="Knowledge|smicln|Comprehension|smicln|Application|smicln|Analysis|smicln|Synthesis|smicln|Evaluation"/>
  <p:tag name="RESPONSESGATHERED" val="True"/>
  <p:tag name="TOTALRESPONSES" val="137"/>
  <p:tag name="RESPONSECOUNT" val="137"/>
  <p:tag name="SLICED" val="False"/>
  <p:tag name="RESPONSES" val="2;4;4;3;4;4;4;-;4;6;1;3;5;6;4;5;3;3;5;3;-;4;-;-;5;6;4;6;-;2;2;1;5;5;1;5;6;2;1;4;4;4;4;6;4;5;5;-;4;-;3;5;6;4;2;4;4;5;3;1;4;5;-;6;4;4;5;-;4;1;4;-;-;4;-;3;-;6;1;4;4;4;6;1;3;3;4;4;4;4;5;-;1;5;4;5;4;3;3;6;4;5;-;5;-;6;6;6;3;4;6;-;5;-;5;6;3;-;4;-;6;-;5;4;5;-;2;4;3;5;4;6;-;4;3;5;5;4;4;4;2;6;5;5;4;4;-;4;5;6;-;4;4;5;6;5;3;3;-;5;5;2;-;3;-;"/>
  <p:tag name="CHARTSTRINGSTD" val="9 8 19 48 32 21"/>
  <p:tag name="CHARTSTRINGREV" val="21 32 48 19 8 9"/>
  <p:tag name="CHARTSTRINGSTDPER" val="0.0656934306569343 0.0583941605839416 0.138686131386861 0.35036496350365 0.233576642335766 0.153284671532847"/>
  <p:tag name="CHARTSTRINGREVPER" val="0.153284671532847 0.233576642335766 0.35036496350365 0.138686131386861 0.0583941605839416 0.0656934306569343"/>
  <p:tag name="SLIDEORDER" val="3"/>
  <p:tag name="VALUES" val="No Value|smicln|No Value|smicln|No Value|smicln|No Value|smicln|No Value|smicln|No Value"/>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40.xml><?xml version="1.0" encoding="utf-8"?>
<p:tagLst xmlns:a="http://schemas.openxmlformats.org/drawingml/2006/main" xmlns:r="http://schemas.openxmlformats.org/officeDocument/2006/relationships" xmlns:p="http://schemas.openxmlformats.org/presentationml/2006/main">
  <p:tag name="ANSWERBULLETS" val="3"/>
  <p:tag name="TEXTLENGTH" val="65"/>
  <p:tag name="FONTSIZE" val="32"/>
  <p:tag name="BULLETTYPE" val="ppBulletArabicPeriod"/>
  <p:tag name="ANSWERTEXT" val="Knowledge&#10;Comprehension&#10;Application&#10;Analysis&#10;Synthesis&#10;Evaluation"/>
  <p:tag name="OLDNUMANSWERS" val="6"/>
</p:tagLst>
</file>

<file path=ppt/tags/tag41.xml><?xml version="1.0" encoding="utf-8"?>
<p:tagLst xmlns:a="http://schemas.openxmlformats.org/drawingml/2006/main" xmlns:r="http://schemas.openxmlformats.org/officeDocument/2006/relationships" xmlns:p="http://schemas.openxmlformats.org/presentationml/2006/main">
  <p:tag name="CHARTTYPE" val="0"/>
</p:tagLst>
</file>

<file path=ppt/tags/tag42.xml><?xml version="1.0" encoding="utf-8"?>
<p:tagLst xmlns:a="http://schemas.openxmlformats.org/drawingml/2006/main" xmlns:r="http://schemas.openxmlformats.org/officeDocument/2006/relationships" xmlns:p="http://schemas.openxmlformats.org/presentationml/2006/main">
  <p:tag name="SLIDEID" val="DB27ED4E989E48238E32168B103BC64A"/>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ANSWERSALIAS" val="Remembering|smicln|Understanding|smicln|Applying|smicln|Analyzing|smicln|Creating|smicln|Evaluating"/>
  <p:tag name="SLIDEORDER" val="3"/>
  <p:tag name="COUNTDOWNSECONDS" val="5"/>
  <p:tag name="QUESTIONALIAS" val="At what level of Bloom’s do you think you’ll have to operate to make A’s and B’s in LSU courses?"/>
  <p:tag name="RESTORECOUNTDOWNTIMER" val="True"/>
  <p:tag name="COUNTDOWNHEIGHT" val="80"/>
  <p:tag name="COUNTDOWNWIDTH" val="100"/>
  <p:tag name="RESPONSESGATHERED" val="True"/>
  <p:tag name="TOTALRESPONSES" val="41"/>
  <p:tag name="RESPONSECOUNT" val="41"/>
  <p:tag name="SLICED" val="False"/>
  <p:tag name="RESPONSES" val="-;4;4;2;5;4;4;4;6;6;6;6;6;4;6;6;6;4;6;3;6;6;6;6;3;4;4;4;5;6;5;5;6;4;-;6;3;6;2;6;5;6;2;"/>
  <p:tag name="CHARTSTRINGSTD" val="0 3 3 11 5 19"/>
  <p:tag name="CHARTSTRINGREV" val="19 5 11 3 3 0"/>
  <p:tag name="CHARTSTRINGSTDPER" val="0 0.0731707317073171 0.0731707317073171 0.268292682926829 0.121951219512195 0.463414634146341"/>
  <p:tag name="CHARTSTRINGREVPER" val="0.463414634146341 0.121951219512195 0.268292682926829 0.0731707317073171 0.0731707317073171 0"/>
  <p:tag name="ANONYMOUSTEMP" val="False"/>
  <p:tag name="VALUES" val="No Value|smicln|No Value|smicln|No Value|smicln|No Value|smicln|No Value|smicln|No Value"/>
</p:tagLst>
</file>

<file path=ppt/tags/tag43.xml><?xml version="1.0" encoding="utf-8"?>
<p:tagLst xmlns:a="http://schemas.openxmlformats.org/drawingml/2006/main" xmlns:r="http://schemas.openxmlformats.org/officeDocument/2006/relationships" xmlns:p="http://schemas.openxmlformats.org/presentationml/2006/main">
  <p:tag name="CHARTTYPE" val="0"/>
</p:tagLst>
</file>

<file path=ppt/tags/tag44.xml><?xml version="1.0" encoding="utf-8"?>
<p:tagLst xmlns:a="http://schemas.openxmlformats.org/drawingml/2006/main" xmlns:r="http://schemas.openxmlformats.org/officeDocument/2006/relationships" xmlns:p="http://schemas.openxmlformats.org/presentationml/2006/main">
  <p:tag name="ANSWERBULLETS" val="3"/>
  <p:tag name="OLDNUMANSWERS" val="6"/>
  <p:tag name="TEXTLENGTH" val="64"/>
  <p:tag name="FONTSIZE" val="32"/>
  <p:tag name="BULLETTYPE" val="ppBulletArabicPeriod"/>
  <p:tag name="ANSWERTEXT" val="Remembering&#10;Understanding&#10;Applying&#10;Analyzing&#10;Creating&#10;Evaluating"/>
</p:tagLst>
</file>

<file path=ppt/tags/tag45.xml><?xml version="1.0" encoding="utf-8"?>
<p:tagLst xmlns:a="http://schemas.openxmlformats.org/drawingml/2006/main" xmlns:r="http://schemas.openxmlformats.org/officeDocument/2006/relationships" xmlns:p="http://schemas.openxmlformats.org/presentationml/2006/main">
  <p:tag name="CDTYPE" val="Style_Gemstone"/>
  <p:tag name="CDTIMELEFT" val="5"/>
</p:tagLst>
</file>

<file path=ppt/tags/tag46.xml><?xml version="1.0" encoding="utf-8"?>
<p:tagLst xmlns:a="http://schemas.openxmlformats.org/drawingml/2006/main" xmlns:r="http://schemas.openxmlformats.org/officeDocument/2006/relationships" xmlns:p="http://schemas.openxmlformats.org/presentationml/2006/main">
  <p:tag name="SLIDEID" val="DB27ED4E989E48238E32168B103BC64A"/>
  <p:tag name="DEMOGRAPHIC" val="False"/>
  <p:tag name="TEAMASSIGN" val="False"/>
  <p:tag name="SPEEDSCORING" val="False"/>
  <p:tag name="CORRECTPOINTVALUE" val="1"/>
  <p:tag name="INCORRECTPOINTVALUE" val="0"/>
  <p:tag name="ZEROBASED" val="False"/>
  <p:tag name="NUMRESPONSES" val="1"/>
  <p:tag name="AUTOADVANCE" val="False"/>
  <p:tag name="DELIMITERS" val="3.1"/>
  <p:tag name="VALUEFORMAT" val="0%"/>
  <p:tag name="ANSWERSALIAS" val="Remembering|smicln|Understanding|smicln|Applying|smicln|Analyzing|smicln|Creating|smicln|Evaluating"/>
  <p:tag name="SLIDEORDER" val="3"/>
  <p:tag name="COUNTDOWNSECONDS" val="5"/>
  <p:tag name="QUESTIONALIAS" val="At what level of Bloom’s do you think you’ll have to operate to make A’s and B’s in LSU courses?"/>
  <p:tag name="RESTORECOUNTDOWNTIMER" val="True"/>
  <p:tag name="COUNTDOWNHEIGHT" val="80"/>
  <p:tag name="COUNTDOWNWIDTH" val="100"/>
  <p:tag name="RESPONSESGATHERED" val="True"/>
  <p:tag name="TOTALRESPONSES" val="41"/>
  <p:tag name="RESPONSECOUNT" val="41"/>
  <p:tag name="SLICED" val="False"/>
  <p:tag name="RESPONSES" val="-;4;4;2;5;4;4;4;6;6;6;6;6;4;6;6;6;4;6;3;6;6;6;6;3;4;4;4;5;6;5;5;6;4;-;6;3;6;2;6;5;6;2;"/>
  <p:tag name="CHARTSTRINGSTD" val="0 3 3 11 5 19"/>
  <p:tag name="CHARTSTRINGREV" val="19 5 11 3 3 0"/>
  <p:tag name="CHARTSTRINGSTDPER" val="0 0.0731707317073171 0.0731707317073171 0.268292682926829 0.121951219512195 0.463414634146341"/>
  <p:tag name="CHARTSTRINGREVPER" val="0.463414634146341 0.121951219512195 0.268292682926829 0.0731707317073171 0.0731707317073171 0"/>
  <p:tag name="ANONYMOUSTEMP" val="False"/>
  <p:tag name="VALUES" val="No Value|smicln|No Value|smicln|No Value|smicln|No Value|smicln|No Value|smicln|No Value"/>
</p:tagLst>
</file>

<file path=ppt/tags/tag47.xml><?xml version="1.0" encoding="utf-8"?>
<p:tagLst xmlns:a="http://schemas.openxmlformats.org/drawingml/2006/main" xmlns:r="http://schemas.openxmlformats.org/officeDocument/2006/relationships" xmlns:p="http://schemas.openxmlformats.org/presentationml/2006/main">
  <p:tag name="ANSWERBULLETS" val="3"/>
  <p:tag name="OLDNUMANSWERS" val="6"/>
  <p:tag name="TEXTLENGTH" val="64"/>
  <p:tag name="FONTSIZE" val="32"/>
  <p:tag name="BULLETTYPE" val="ppBulletArabicPeriod"/>
  <p:tag name="ANSWERTEXT" val="Remembering&#10;Understanding&#10;Applying&#10;Analyzing&#10;Creating&#10;Evaluating"/>
</p:tagLst>
</file>

<file path=ppt/tags/tag48.xml><?xml version="1.0" encoding="utf-8"?>
<p:tagLst xmlns:a="http://schemas.openxmlformats.org/drawingml/2006/main" xmlns:r="http://schemas.openxmlformats.org/officeDocument/2006/relationships" xmlns:p="http://schemas.openxmlformats.org/presentationml/2006/main">
  <p:tag name="CDTYPE" val="Style_Gemstone"/>
  <p:tag name="CDTIMELEFT" val="5"/>
</p:tagLst>
</file>

<file path=ppt/tags/tag49.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NUMBERFORMAT" val="0"/>
  <p:tag name="COLORTYPE" val="SCHEME"/>
  <p:tag name="LABELFORMAT" val="0"/>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5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3.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4.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5.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6.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7.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58.xml><?xml version="1.0" encoding="utf-8"?>
<p:tagLst xmlns:a="http://schemas.openxmlformats.org/drawingml/2006/main" xmlns:r="http://schemas.openxmlformats.org/officeDocument/2006/relationships" xmlns:p="http://schemas.openxmlformats.org/presentationml/2006/main">
  <p:tag name="NOPREFERENCE" val="False"/>
</p:tagLst>
</file>

<file path=ppt/tags/tag59.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SLIDEID" val="DBDB431A541E4BEFAEC69DAF331CA0BA"/>
  <p:tag name="SLIDETYPE" val="Q"/>
  <p:tag name="DEMOGRAPHIC" val="False"/>
  <p:tag name="TEAMASSIGN" val="False"/>
  <p:tag name="SPEEDSCORING" val="False"/>
  <p:tag name="CORRECTPOINTVALUE" val="100"/>
  <p:tag name="INCORRECTPOINTVALUE" val="0"/>
  <p:tag name="ZEROBASED" val="False"/>
  <p:tag name="DELIMITERS" val="3.1"/>
  <p:tag name="VALUEFORMAT" val="0%"/>
  <p:tag name="SLIDEORDER" val="2"/>
  <p:tag name="SLIDEGUID" val="B33DC79A84924945B1180466C2BEB832"/>
  <p:tag name="AUTOADVANCE" val="True"/>
  <p:tag name="QUESTIONALIAS" val="How many items on the list  do you remember?"/>
  <p:tag name="ANSWERSALIAS" val="0 - 1|smicln|2 – 5|smicln|6 – 8|smicln|9 – 11|smicln|12 – 14|smicln|15"/>
  <p:tag name="COUNTDOWNSECONDS" val="5"/>
  <p:tag name="VALUES" val="No Value|smicln|No Value|smicln|No Value|smicln|No Value|smicln|No Value|smicln|No Value"/>
  <p:tag name="COUNTDOWNHEIGHT" val="80"/>
  <p:tag name="COUNTDOWNWIDTH" val="100"/>
  <p:tag name="TOTALRESPONSES" val="1"/>
  <p:tag name="RESPONSECOUNT" val="1"/>
  <p:tag name="SLICED" val="False"/>
  <p:tag name="RESPONSES" val="2;"/>
  <p:tag name="CHARTSTRINGSTD" val="0 1 0 0 0 0"/>
  <p:tag name="CHARTSTRINGREV" val="0 0 0 0 1 0"/>
  <p:tag name="CHARTSTRINGSTDPER" val="0 1 0 0 0 0"/>
  <p:tag name="CHARTSTRINGREVPER" val="0 0 0 0 1 0"/>
  <p:tag name="RESTORECOUNTDOWNTIMER" val="False"/>
  <p:tag name="RESPONSESGATHERED" val="False"/>
  <p:tag name="ANONYMOUSTEMP" val="False"/>
  <p:tag name="TPQUESTIONXML" val="﻿&lt;?xml version=&quot;1.0&quot; encoding=&quot;utf-8&quot;?&gt;&#10;&lt;questionlist&gt;&#10;    &lt;properties&gt;&#10;        &lt;guid&gt;6893C2C10ADD4F0EBAD8E2E9AE9931D0&lt;/guid&gt;&#10;        &lt;description /&gt;&#10;        &lt;date&gt;7/19/2014 11:32:2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502883CEE7B44E4D9D4915DF1A975B04&lt;/guid&gt;&#10;            &lt;repollguid&gt;165DED4C2FD6416EBD0DD36DE07F531B&lt;/repollguid&gt;&#10;            &lt;sourceid&gt;25FC8785204541DFAFCD474695FC7104&lt;/sourceid&gt;&#10;            &lt;questiontext&gt;How many items on the list do you remember?&lt;/questiontext&gt;&#10;            &lt;showresults&gt;True&lt;/showresults&gt;&#10;            &lt;responsegrid&gt;0&lt;/responsegrid&gt;&#10;            &lt;countdowntimer&gt;False&lt;/countdowntimer&gt;&#10;            &lt;correctvalue&gt;100&lt;/correctvalue&gt;&#10;            &lt;incorrectvalue&gt;0&lt;/incorrectvalue&gt;&#10;            &lt;responselimit&gt;1&lt;/responselimit&gt;&#10;            &lt;bulletstyle&gt;0&lt;/bulletstyle&gt;&#10;            &lt;answers&gt;&#10;                &lt;answer&gt;&#10;                    &lt;guid&gt;B27C83144DDA42238DCBF8608F5CE40B&lt;/guid&gt;&#10;                    &lt;answertext&gt;0 - 1 &lt;/answertext&gt;&#10;                    &lt;valuetype&gt;0&lt;/valuetype&gt;&#10;                &lt;/answer&gt;&#10;                &lt;answer&gt;&#10;                    &lt;guid&gt;F6EBB6D636D84E2F81A32B25636603E7&lt;/guid&gt;&#10;                    &lt;answertext&gt;2 – 5 &lt;/answertext&gt;&#10;                    &lt;valuetype&gt;0&lt;/valuetype&gt;&#10;                &lt;/answer&gt;&#10;                &lt;answer&gt;&#10;                    &lt;guid&gt;A04DF742BD614EF787892ECDA7ECD8FB&lt;/guid&gt;&#10;                    &lt;answertext&gt;6 – 8 &lt;/answertext&gt;&#10;                    &lt;valuetype&gt;0&lt;/valuetype&gt;&#10;                &lt;/answer&gt;&#10;                &lt;answer&gt;&#10;                    &lt;guid&gt;4AAE5442193D4EFD8BC9925CE252ADEF&lt;/guid&gt;&#10;                    &lt;answertext&gt;9 – 11 &lt;/answertext&gt;&#10;                    &lt;valuetype&gt;0&lt;/valuetype&gt;&#10;                &lt;/answer&gt;&#10;                &lt;answer&gt;&#10;                    &lt;guid&gt;8927B42E894E4F2286416D101DDE39D7&lt;/guid&gt;&#10;                    &lt;answertext&gt;12 – 14 &lt;/answertext&gt;&#10;                    &lt;valuetype&gt;0&lt;/valuetype&gt;&#10;                &lt;/answer&gt;&#10;                &lt;answer&gt;&#10;                    &lt;guid&gt;0FE10DBD8DBD43F0A6D8CB7D2C86A5AF&lt;/guid&gt;&#10;                    &lt;answertext&gt;15&lt;/answertext&gt;&#10;                    &lt;valuetype&gt;0&lt;/valuetype&gt;&#10;                &lt;/answer&gt;&#10;            &lt;/answers&gt;&#10;        &lt;/multichoice&gt;&#10;    &lt;/questions&gt;&#10;&lt;/questionlist&gt;"/>
  <p:tag name="TYPE" val="MultiChoiceSlide"/>
  <p:tag name="RESULTS" val="How many items on the list do you remember?[;crlf;]2[;]2[;]2[;]False[;]0[;][;crlf;]2.5[;]2.5[;]0.5[;]0.25[;crlf;]0[;]0[;]0 - 11[;]0 - 1[;][;crlf;]1[;]0[;]2 – 52[;]2 – 5[;][;crlf;]1[;]0[;]6 – 83[;]6 – 8[;][;crlf;]0[;]0[;]9 – 114[;]9 – 11[;][;crlf;]0[;]0[;]12 – 145[;]12 – 14[;][;crlf;]0[;]0[;]156[;]15[;]"/>
  <p:tag name="LIVECHARTING" val="False"/>
  <p:tag name="AUTOOPENPOLL" val="True"/>
  <p:tag name="AUTOFORMATCHART" val="True"/>
  <p:tag name="HASRESULTS"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13359</TotalTime>
  <Words>2627</Words>
  <Application>Microsoft Office PowerPoint</Application>
  <PresentationFormat>On-screen Show (4:3)</PresentationFormat>
  <Paragraphs>510</Paragraphs>
  <Slides>66</Slides>
  <Notes>12</Notes>
  <HiddenSlides>0</HiddenSlides>
  <MMClips>0</MMClips>
  <ScaleCrop>false</ScaleCrop>
  <HeadingPairs>
    <vt:vector size="8" baseType="variant">
      <vt:variant>
        <vt:lpstr>Fonts Used</vt:lpstr>
      </vt:variant>
      <vt:variant>
        <vt:i4>18</vt:i4>
      </vt:variant>
      <vt:variant>
        <vt:lpstr>Theme</vt:lpstr>
      </vt:variant>
      <vt:variant>
        <vt:i4>1</vt:i4>
      </vt:variant>
      <vt:variant>
        <vt:lpstr>Embedded OLE Servers</vt:lpstr>
      </vt:variant>
      <vt:variant>
        <vt:i4>1</vt:i4>
      </vt:variant>
      <vt:variant>
        <vt:lpstr>Slide Titles</vt:lpstr>
      </vt:variant>
      <vt:variant>
        <vt:i4>66</vt:i4>
      </vt:variant>
    </vt:vector>
  </HeadingPairs>
  <TitlesOfParts>
    <vt:vector size="86" baseType="lpstr">
      <vt:lpstr>MS PGothic</vt:lpstr>
      <vt:lpstr>MS PGothic</vt:lpstr>
      <vt:lpstr>Adobe Garamond Pro</vt:lpstr>
      <vt:lpstr>Arial</vt:lpstr>
      <vt:lpstr>Arial Black</vt:lpstr>
      <vt:lpstr>Calibri</vt:lpstr>
      <vt:lpstr>Century Gothic</vt:lpstr>
      <vt:lpstr>Goudy Old Style</vt:lpstr>
      <vt:lpstr>Kabel Bk BT</vt:lpstr>
      <vt:lpstr>Kabel Ult BT</vt:lpstr>
      <vt:lpstr>Rockwell</vt:lpstr>
      <vt:lpstr>Tahoma</vt:lpstr>
      <vt:lpstr>Technical</vt:lpstr>
      <vt:lpstr>Times</vt:lpstr>
      <vt:lpstr>Times New Roman</vt:lpstr>
      <vt:lpstr>Verdana</vt:lpstr>
      <vt:lpstr>Wingdings</vt:lpstr>
      <vt:lpstr>Wingdings 2</vt:lpstr>
      <vt:lpstr>Office Theme</vt:lpstr>
      <vt:lpstr>Chart</vt:lpstr>
      <vt:lpstr>Metacognition:  The Key to Changing Mindsets  and Closing the Achievement Gap  </vt:lpstr>
      <vt:lpstr>PowerPoint Presentation</vt:lpstr>
      <vt:lpstr>PowerPoint Presentation</vt:lpstr>
      <vt:lpstr>PowerPoint Presentation</vt:lpstr>
      <vt:lpstr>PowerPoint Presentation</vt:lpstr>
      <vt:lpstr>Metacognition</vt:lpstr>
      <vt:lpstr>PowerPoint Presentation</vt:lpstr>
      <vt:lpstr>PowerPoint Presentation</vt:lpstr>
      <vt:lpstr>What did most of your teachers in high school do the day before the test?</vt:lpstr>
      <vt:lpstr>    </vt:lpstr>
      <vt:lpstr>Reflection Questions</vt:lpstr>
      <vt:lpstr>The Story of Two Students</vt:lpstr>
      <vt:lpstr>A Reading Strategy that Works: SQ3R (4R or 5R) </vt:lpstr>
      <vt:lpstr> Travis, junior psychology student  47, 52, 82, 86 </vt:lpstr>
      <vt:lpstr>First Voyage of Christopher Columbus</vt:lpstr>
      <vt:lpstr>Dana, first year physics student  80, 54, 91, 97, 90 (final)</vt:lpstr>
      <vt:lpstr>Problem Solving is Essential  to Student Success!</vt:lpstr>
      <vt:lpstr>Why the Fast and Dramatic Increase?</vt:lpstr>
      <vt:lpstr>Counting Vowels in 45 seconds</vt:lpstr>
      <vt:lpstr>PowerPoint Presentation</vt:lpstr>
      <vt:lpstr>PowerPoint Presentation</vt:lpstr>
      <vt:lpstr>Let’s look at the words again…</vt:lpstr>
      <vt:lpstr>PowerPoint Presentation</vt:lpstr>
      <vt:lpstr>PowerPoint Presentation</vt:lpstr>
      <vt:lpstr>What were two major differences  between the 1st and 2nd attempts?</vt:lpstr>
      <vt:lpstr>1.  We knew what the task was  </vt:lpstr>
      <vt:lpstr>PowerPoint Presentation</vt:lpstr>
      <vt:lpstr>What we know about learning</vt:lpstr>
      <vt:lpstr>Bloom’s Taxonomy </vt:lpstr>
      <vt:lpstr>PowerPoint Presentation</vt:lpstr>
      <vt:lpstr>When we teach students about Bloom’s Taxonomy…  They GET it!   </vt:lpstr>
      <vt:lpstr>How do you think students answered?   At what level of Bloom’s did you have to operate to make A’s or B’s in high school?</vt:lpstr>
      <vt:lpstr>How students answered (2008)   At what level of Bloom’s did you have to operate to make A’s or B’s in high school?</vt:lpstr>
      <vt:lpstr>At what level of Bloom’s did you have to operate to make A’s or B’s in high school?</vt:lpstr>
      <vt:lpstr>At what level of Bloom’s did you have to operate to make A’s and B’s in high school?</vt:lpstr>
      <vt:lpstr>At what level of Bloom’s did you have to operate to make A’s and B’s in high school?</vt:lpstr>
      <vt:lpstr>How do you think students answered?   At what level of Bloom’s do you think you’ll need to operate to make A’s in college courses?</vt:lpstr>
      <vt:lpstr>How students answered (in 2008)  At what level of Bloom’s do you think you’ll need to operate to make an A’s in college?</vt:lpstr>
      <vt:lpstr>How students answered (in 2013)  At what level of Bloom’s do you think you’ll need to operate to make A’s in college?</vt:lpstr>
      <vt:lpstr>At what level of Bloom’s do you think you’ll need  to operate to make A’s in college?</vt:lpstr>
      <vt:lpstr>At what level of Bloom’s do you think you’ll need  to operate to make A’s in college?</vt:lpstr>
      <vt:lpstr>How do we teach students to move higher on Bloom’s Taxonomy?  Teach them the Study Cycle*   </vt:lpstr>
      <vt:lpstr>PowerPoint Presentation</vt:lpstr>
      <vt:lpstr>PowerPoint Presentation</vt:lpstr>
      <vt:lpstr>Mindset* is Important! </vt:lpstr>
      <vt:lpstr>Responses to Many Situations  are Based on Mindset </vt:lpstr>
      <vt:lpstr>PowerPoint Presentation</vt:lpstr>
      <vt:lpstr>PowerPoint Presentation</vt:lpstr>
      <vt:lpstr>PowerPoint Presentation</vt:lpstr>
      <vt:lpstr>PowerPoint Presentation</vt:lpstr>
      <vt:lpstr>PowerPoint Presentation</vt:lpstr>
      <vt:lpstr>Sharing Strategies that Have Worked for Others Can Be Very Motivational</vt:lpstr>
      <vt:lpstr>PowerPoint Presentation</vt:lpstr>
      <vt:lpstr>Top 5 Reasons Students Did Poorly on Test 1 in General Chemistry</vt:lpstr>
      <vt:lpstr>Top 5 Reasons Students Made an A on Test 1:</vt:lpstr>
      <vt:lpstr>PowerPoint Presentation</vt:lpstr>
      <vt:lpstr>Comments from Engineering Students  about what they changed for Test 3*</vt:lpstr>
      <vt:lpstr>LSU Analytical Chemistry Graduate Student’s Cumulative Exam Record   </vt:lpstr>
      <vt:lpstr>Dr. Algernon Kelley, December 2009</vt:lpstr>
      <vt:lpstr>Knowledge of Metacognition Greatly Increases URM Student Success</vt:lpstr>
      <vt:lpstr>PowerPoint Presentation</vt:lpstr>
      <vt:lpstr>We can significantly change mindsets and close the achievement gap!</vt:lpstr>
      <vt:lpstr>PowerPoint Presentation</vt:lpstr>
      <vt:lpstr>Useful Websites</vt:lpstr>
      <vt:lpstr>Additional 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I LEARN</dc:title>
  <dc:creator>Lahna Roche</dc:creator>
  <cp:lastModifiedBy>Saundra</cp:lastModifiedBy>
  <cp:revision>254</cp:revision>
  <cp:lastPrinted>2016-03-31T15:18:44Z</cp:lastPrinted>
  <dcterms:created xsi:type="dcterms:W3CDTF">2010-01-07T17:53:24Z</dcterms:created>
  <dcterms:modified xsi:type="dcterms:W3CDTF">2016-03-31T16:00:18Z</dcterms:modified>
</cp:coreProperties>
</file>